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theme/themeOverride4.xml" ContentType="application/vnd.openxmlformats-officedocument.themeOverr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heme/themeOverride2.xml" ContentType="application/vnd.openxmlformats-officedocument.themeOverr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Override PartName="/ppt/theme/themeOverride3.xml" ContentType="application/vnd.openxmlformats-officedocument.themeOverr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75"/>
  </p:notesMasterIdLst>
  <p:sldIdLst>
    <p:sldId id="261" r:id="rId2"/>
    <p:sldId id="339"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335" r:id="rId27"/>
    <p:sldId id="285" r:id="rId28"/>
    <p:sldId id="286" r:id="rId29"/>
    <p:sldId id="287" r:id="rId30"/>
    <p:sldId id="288" r:id="rId31"/>
    <p:sldId id="338" r:id="rId32"/>
    <p:sldId id="289" r:id="rId33"/>
    <p:sldId id="290" r:id="rId34"/>
    <p:sldId id="291" r:id="rId35"/>
    <p:sldId id="292" r:id="rId36"/>
    <p:sldId id="293" r:id="rId37"/>
    <p:sldId id="294" r:id="rId38"/>
    <p:sldId id="295" r:id="rId39"/>
    <p:sldId id="296" r:id="rId40"/>
    <p:sldId id="297" r:id="rId41"/>
    <p:sldId id="336" r:id="rId42"/>
    <p:sldId id="299" r:id="rId43"/>
    <p:sldId id="300" r:id="rId44"/>
    <p:sldId id="301" r:id="rId45"/>
    <p:sldId id="302" r:id="rId46"/>
    <p:sldId id="303" r:id="rId47"/>
    <p:sldId id="304" r:id="rId48"/>
    <p:sldId id="305" r:id="rId49"/>
    <p:sldId id="306" r:id="rId50"/>
    <p:sldId id="307" r:id="rId51"/>
    <p:sldId id="308" r:id="rId52"/>
    <p:sldId id="309" r:id="rId53"/>
    <p:sldId id="311" r:id="rId54"/>
    <p:sldId id="312" r:id="rId55"/>
    <p:sldId id="313" r:id="rId56"/>
    <p:sldId id="314" r:id="rId57"/>
    <p:sldId id="315" r:id="rId58"/>
    <p:sldId id="316" r:id="rId59"/>
    <p:sldId id="317" r:id="rId60"/>
    <p:sldId id="318" r:id="rId61"/>
    <p:sldId id="319" r:id="rId62"/>
    <p:sldId id="320" r:id="rId63"/>
    <p:sldId id="321" r:id="rId64"/>
    <p:sldId id="337" r:id="rId65"/>
    <p:sldId id="322" r:id="rId66"/>
    <p:sldId id="323" r:id="rId67"/>
    <p:sldId id="324" r:id="rId68"/>
    <p:sldId id="325" r:id="rId69"/>
    <p:sldId id="326" r:id="rId70"/>
    <p:sldId id="327" r:id="rId71"/>
    <p:sldId id="328" r:id="rId72"/>
    <p:sldId id="333" r:id="rId73"/>
    <p:sldId id="334" r:id="rId74"/>
  </p:sldIdLst>
  <p:sldSz cx="9144000" cy="6858000" type="screen4x3"/>
  <p:notesSz cx="6858000" cy="9144000"/>
  <p:defaultTextStyle>
    <a:defPPr>
      <a:defRPr lang="zh-CN"/>
    </a:defPPr>
    <a:lvl1pPr algn="l" rtl="0" fontAlgn="base">
      <a:spcBef>
        <a:spcPct val="0"/>
      </a:spcBef>
      <a:spcAft>
        <a:spcPct val="0"/>
      </a:spcAft>
      <a:buFont typeface="Arial" charset="0"/>
      <a:defRPr kern="1200">
        <a:solidFill>
          <a:schemeClr val="tx1"/>
        </a:solidFill>
        <a:latin typeface="Verdana" pitchFamily="34" charset="0"/>
        <a:ea typeface="宋体" pitchFamily="2" charset="-122"/>
        <a:cs typeface="+mn-cs"/>
      </a:defRPr>
    </a:lvl1pPr>
    <a:lvl2pPr marL="457200" algn="l" rtl="0" fontAlgn="base">
      <a:spcBef>
        <a:spcPct val="0"/>
      </a:spcBef>
      <a:spcAft>
        <a:spcPct val="0"/>
      </a:spcAft>
      <a:buFont typeface="Arial" charset="0"/>
      <a:defRPr kern="1200">
        <a:solidFill>
          <a:schemeClr val="tx1"/>
        </a:solidFill>
        <a:latin typeface="Verdana" pitchFamily="34" charset="0"/>
        <a:ea typeface="宋体" pitchFamily="2" charset="-122"/>
        <a:cs typeface="+mn-cs"/>
      </a:defRPr>
    </a:lvl2pPr>
    <a:lvl3pPr marL="914400" algn="l" rtl="0" fontAlgn="base">
      <a:spcBef>
        <a:spcPct val="0"/>
      </a:spcBef>
      <a:spcAft>
        <a:spcPct val="0"/>
      </a:spcAft>
      <a:buFont typeface="Arial" charset="0"/>
      <a:defRPr kern="1200">
        <a:solidFill>
          <a:schemeClr val="tx1"/>
        </a:solidFill>
        <a:latin typeface="Verdana" pitchFamily="34" charset="0"/>
        <a:ea typeface="宋体" pitchFamily="2" charset="-122"/>
        <a:cs typeface="+mn-cs"/>
      </a:defRPr>
    </a:lvl3pPr>
    <a:lvl4pPr marL="1371600" algn="l" rtl="0" fontAlgn="base">
      <a:spcBef>
        <a:spcPct val="0"/>
      </a:spcBef>
      <a:spcAft>
        <a:spcPct val="0"/>
      </a:spcAft>
      <a:buFont typeface="Arial" charset="0"/>
      <a:defRPr kern="1200">
        <a:solidFill>
          <a:schemeClr val="tx1"/>
        </a:solidFill>
        <a:latin typeface="Verdana" pitchFamily="34" charset="0"/>
        <a:ea typeface="宋体" pitchFamily="2" charset="-122"/>
        <a:cs typeface="+mn-cs"/>
      </a:defRPr>
    </a:lvl4pPr>
    <a:lvl5pPr marL="1828800" algn="l" rtl="0" fontAlgn="base">
      <a:spcBef>
        <a:spcPct val="0"/>
      </a:spcBef>
      <a:spcAft>
        <a:spcPct val="0"/>
      </a:spcAft>
      <a:buFont typeface="Arial" charset="0"/>
      <a:defRPr kern="1200">
        <a:solidFill>
          <a:schemeClr val="tx1"/>
        </a:solidFill>
        <a:latin typeface="Verdana" pitchFamily="34" charset="0"/>
        <a:ea typeface="宋体" pitchFamily="2" charset="-122"/>
        <a:cs typeface="+mn-cs"/>
      </a:defRPr>
    </a:lvl5pPr>
    <a:lvl6pPr marL="2286000" algn="l" defTabSz="914400" rtl="0" eaLnBrk="1" latinLnBrk="0" hangingPunct="1">
      <a:defRPr kern="1200">
        <a:solidFill>
          <a:schemeClr val="tx1"/>
        </a:solidFill>
        <a:latin typeface="Verdana" pitchFamily="34" charset="0"/>
        <a:ea typeface="宋体" pitchFamily="2" charset="-122"/>
        <a:cs typeface="+mn-cs"/>
      </a:defRPr>
    </a:lvl6pPr>
    <a:lvl7pPr marL="2743200" algn="l" defTabSz="914400" rtl="0" eaLnBrk="1" latinLnBrk="0" hangingPunct="1">
      <a:defRPr kern="1200">
        <a:solidFill>
          <a:schemeClr val="tx1"/>
        </a:solidFill>
        <a:latin typeface="Verdana" pitchFamily="34" charset="0"/>
        <a:ea typeface="宋体" pitchFamily="2" charset="-122"/>
        <a:cs typeface="+mn-cs"/>
      </a:defRPr>
    </a:lvl7pPr>
    <a:lvl8pPr marL="3200400" algn="l" defTabSz="914400" rtl="0" eaLnBrk="1" latinLnBrk="0" hangingPunct="1">
      <a:defRPr kern="1200">
        <a:solidFill>
          <a:schemeClr val="tx1"/>
        </a:solidFill>
        <a:latin typeface="Verdana" pitchFamily="34" charset="0"/>
        <a:ea typeface="宋体" pitchFamily="2" charset="-122"/>
        <a:cs typeface="+mn-cs"/>
      </a:defRPr>
    </a:lvl8pPr>
    <a:lvl9pPr marL="3657600" algn="l" defTabSz="914400" rtl="0" eaLnBrk="1" latinLnBrk="0" hangingPunct="1">
      <a:defRPr kern="1200">
        <a:solidFill>
          <a:schemeClr val="tx1"/>
        </a:solidFill>
        <a:latin typeface="Verdana"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F0000"/>
    <a:srgbClr val="0000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p:cViewPr varScale="1">
        <p:scale>
          <a:sx n="66" d="100"/>
          <a:sy n="66" d="100"/>
        </p:scale>
        <p:origin x="-1506" y="-11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0213" cy="457200"/>
          </a:xfrm>
          <a:prstGeom prst="rect">
            <a:avLst/>
          </a:prstGeom>
          <a:noFill/>
          <a:ln w="9525">
            <a:noFill/>
            <a:miter lim="800000"/>
          </a:ln>
          <a:effectLst/>
        </p:spPr>
        <p:txBody>
          <a:bodyPr vert="horz" wrap="square" lIns="91440" tIns="45720" rIns="91440" bIns="45720" numCol="1" anchor="t" anchorCtr="0" compatLnSpc="1"/>
          <a:lstStyle>
            <a:lvl1pPr>
              <a:buFontTx/>
              <a:buNone/>
              <a:defRPr sz="1200">
                <a:latin typeface="Arial" panose="020B0604020202020204" pitchFamily="34" charset="0"/>
              </a:defRPr>
            </a:lvl1pPr>
          </a:lstStyle>
          <a:p>
            <a:pPr>
              <a:defRPr/>
            </a:pPr>
            <a:endParaRPr lang="zh-CN"/>
          </a:p>
        </p:txBody>
      </p:sp>
      <p:sp>
        <p:nvSpPr>
          <p:cNvPr id="3075" name="Rectangle 3"/>
          <p:cNvSpPr>
            <a:spLocks noGrp="1" noChangeArrowheads="1"/>
          </p:cNvSpPr>
          <p:nvPr>
            <p:ph type="dt" idx="1"/>
          </p:nvPr>
        </p:nvSpPr>
        <p:spPr bwMode="auto">
          <a:xfrm>
            <a:off x="3883025" y="0"/>
            <a:ext cx="2973388" cy="457200"/>
          </a:xfrm>
          <a:prstGeom prst="rect">
            <a:avLst/>
          </a:prstGeom>
          <a:noFill/>
          <a:ln w="9525">
            <a:noFill/>
            <a:miter lim="800000"/>
          </a:ln>
          <a:effectLst/>
        </p:spPr>
        <p:txBody>
          <a:bodyPr vert="horz" wrap="square" lIns="91440" tIns="45720" rIns="91440" bIns="45720" numCol="1" anchor="t" anchorCtr="0" compatLnSpc="1"/>
          <a:lstStyle>
            <a:lvl1pPr algn="r">
              <a:buFontTx/>
              <a:buNone/>
              <a:defRPr sz="1200">
                <a:latin typeface="Arial" panose="020B0604020202020204" pitchFamily="34" charset="0"/>
              </a:defRPr>
            </a:lvl1pPr>
          </a:lstStyle>
          <a:p>
            <a:pPr>
              <a:defRPr/>
            </a:pPr>
            <a:endParaRPr lang="en-US"/>
          </a:p>
        </p:txBody>
      </p:sp>
      <p:sp>
        <p:nvSpPr>
          <p:cNvPr id="49156" name="Rectangle 4"/>
          <p:cNvSpPr>
            <a:spLocks noGrp="1" noRot="1" noChangeAspect="1" noChangeArrowheads="1"/>
          </p:cNvSpPr>
          <p:nvPr>
            <p:ph type="sldImg" idx="4294967295"/>
          </p:nvPr>
        </p:nvSpPr>
        <p:spPr bwMode="auto">
          <a:xfrm>
            <a:off x="1143000" y="685800"/>
            <a:ext cx="4572000" cy="3429000"/>
          </a:xfrm>
          <a:prstGeom prst="rect">
            <a:avLst/>
          </a:prstGeom>
          <a:noFill/>
          <a:ln w="9525">
            <a:noFill/>
            <a:miter lim="800000"/>
            <a:headEnd/>
            <a:tailEnd/>
          </a:ln>
        </p:spPr>
      </p:sp>
      <p:sp>
        <p:nvSpPr>
          <p:cNvPr id="3077" name="Rectangle 5"/>
          <p:cNvSpPr>
            <a:spLocks noGrp="1" noRot="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ctr" anchorCtr="0" compatLnSpc="1"/>
          <a:lstStyle/>
          <a:p>
            <a:pPr lvl="0"/>
            <a:r>
              <a:rPr lang="zh-CN" noProof="0" smtClean="0"/>
              <a:t>单击此处编辑母版文本样式</a:t>
            </a:r>
          </a:p>
          <a:p>
            <a:pPr lvl="1"/>
            <a:r>
              <a:rPr lang="zh-CN" noProof="0" smtClean="0"/>
              <a:t>第二级</a:t>
            </a:r>
          </a:p>
          <a:p>
            <a:pPr lvl="2"/>
            <a:r>
              <a:rPr lang="zh-CN" noProof="0" smtClean="0"/>
              <a:t>第三级</a:t>
            </a:r>
          </a:p>
          <a:p>
            <a:pPr lvl="3"/>
            <a:r>
              <a:rPr lang="zh-CN" noProof="0" smtClean="0"/>
              <a:t>第四级</a:t>
            </a:r>
          </a:p>
          <a:p>
            <a:pPr lvl="4"/>
            <a:r>
              <a:rPr lang="zh-CN" noProof="0" smtClean="0"/>
              <a:t>第五级</a:t>
            </a:r>
          </a:p>
        </p:txBody>
      </p:sp>
      <p:sp>
        <p:nvSpPr>
          <p:cNvPr id="3078" name="Rectangle 6"/>
          <p:cNvSpPr>
            <a:spLocks noGrp="1" noChangeArrowheads="1"/>
          </p:cNvSpPr>
          <p:nvPr>
            <p:ph type="ftr" sz="quarter" idx="4"/>
          </p:nvPr>
        </p:nvSpPr>
        <p:spPr bwMode="auto">
          <a:xfrm>
            <a:off x="0" y="8685213"/>
            <a:ext cx="2970213" cy="457200"/>
          </a:xfrm>
          <a:prstGeom prst="rect">
            <a:avLst/>
          </a:prstGeom>
          <a:noFill/>
          <a:ln w="9525">
            <a:noFill/>
            <a:miter lim="800000"/>
          </a:ln>
          <a:effectLst/>
        </p:spPr>
        <p:txBody>
          <a:bodyPr vert="horz" wrap="square" lIns="91440" tIns="45720" rIns="91440" bIns="45720" numCol="1" anchor="b" anchorCtr="0" compatLnSpc="1"/>
          <a:lstStyle>
            <a:lvl1pPr>
              <a:buFontTx/>
              <a:buNone/>
              <a:defRPr sz="1200">
                <a:latin typeface="Arial" panose="020B0604020202020204" pitchFamily="34" charset="0"/>
              </a:defRPr>
            </a:lvl1pPr>
          </a:lstStyle>
          <a:p>
            <a:pPr>
              <a:defRPr/>
            </a:pPr>
            <a:endParaRPr lang="en-US"/>
          </a:p>
        </p:txBody>
      </p:sp>
      <p:sp>
        <p:nvSpPr>
          <p:cNvPr id="3079" name="Rectangle 7"/>
          <p:cNvSpPr>
            <a:spLocks noGrp="1" noChangeArrowheads="1"/>
          </p:cNvSpPr>
          <p:nvPr>
            <p:ph type="sldNum" sz="quarter" idx="5"/>
          </p:nvPr>
        </p:nvSpPr>
        <p:spPr bwMode="auto">
          <a:xfrm>
            <a:off x="3883025" y="8685213"/>
            <a:ext cx="2973388"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buFont typeface="Arial" pitchFamily="34" charset="0"/>
              <a:buNone/>
              <a:defRPr sz="1200">
                <a:latin typeface="Arial" pitchFamily="34" charset="0"/>
              </a:defRPr>
            </a:lvl1pPr>
          </a:lstStyle>
          <a:p>
            <a:pPr>
              <a:defRPr/>
            </a:pPr>
            <a:fld id="{CC0FD29C-2C36-449A-819E-2739E8620DD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C0FD29C-2C36-449A-819E-2739E8620DDC}" type="slidenum">
              <a:rPr lang="en-US" altLang="zh-CN" smtClean="0"/>
              <a:pPr>
                <a:defRPr/>
              </a:pPr>
              <a:t>11</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idx="4294967295"/>
          </p:nvPr>
        </p:nvSpPr>
        <p:spPr/>
      </p:sp>
      <p:sp>
        <p:nvSpPr>
          <p:cNvPr id="146435" name="Rectangle 3"/>
          <p:cNvSpPr>
            <a:spLocks noGrp="1" noRot="1" noChangeArrowheads="1"/>
          </p:cNvSpPr>
          <p:nvPr>
            <p:ph type="body" idx="4294967295"/>
          </p:nvPr>
        </p:nvSpPr>
        <p:spPr/>
        <p:txBody>
          <a:bodyPr>
            <a:prstTxWarp prst="textNoShape">
              <a:avLst/>
            </a:prstTxWarp>
          </a:bodyPr>
          <a:lstStyle/>
          <a:p>
            <a:pPr eaLnBrk="1" hangingPunct="1"/>
            <a:endParaRPr lang="zh-CN" altLang="zh-CN" sz="1600" b="1" dirty="0">
              <a:latin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idx="4294967295"/>
          </p:nvPr>
        </p:nvSpPr>
        <p:spPr/>
      </p:sp>
      <p:sp>
        <p:nvSpPr>
          <p:cNvPr id="147459" name="Rectangle 3"/>
          <p:cNvSpPr>
            <a:spLocks noGrp="1" noRot="1" noChangeArrowheads="1"/>
          </p:cNvSpPr>
          <p:nvPr>
            <p:ph type="body" idx="4294967295"/>
          </p:nvPr>
        </p:nvSpPr>
        <p:spPr/>
        <p:txBody>
          <a:bodyPr>
            <a:prstTxWarp prst="textNoShape">
              <a:avLst/>
            </a:prstTxWarp>
          </a:bodyPr>
          <a:lstStyle/>
          <a:p>
            <a:pPr eaLnBrk="1" hangingPunct="1"/>
            <a:r>
              <a:rPr lang="zh-CN" altLang="en-US">
                <a:latin typeface="Arial" charset="0"/>
              </a:rPr>
              <a:t>提问：在膝跳反射过程中，大脑有没有参与？你有没有感觉到膝盖受到的叩击？</a:t>
            </a:r>
          </a:p>
          <a:p>
            <a:pPr eaLnBrk="1" hangingPunct="1"/>
            <a:r>
              <a:rPr lang="zh-CN" altLang="en-US">
                <a:latin typeface="Arial" charset="0"/>
              </a:rPr>
              <a:t>解答：在膝跳反射过程中，大脑没有参与，我们感觉到了膝盖受到的叩击。因为膝跳反射来不及思考，有关的神经中枢在脊髓内，所以大脑没有参与膝跳反射。但是，在完成膝跳反射的同时，脊髓中通向大脑的神经会将这一神经冲动传往大脑，使人感觉到膝盖被叩击了。</a:t>
            </a: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idx="4294967295"/>
          </p:nvPr>
        </p:nvSpPr>
        <p:spPr/>
      </p:sp>
      <p:sp>
        <p:nvSpPr>
          <p:cNvPr id="148483" name="Rectangle 3"/>
          <p:cNvSpPr>
            <a:spLocks noGrp="1" noRot="1" noChangeArrowheads="1"/>
          </p:cNvSpPr>
          <p:nvPr>
            <p:ph type="body" idx="4294967295"/>
          </p:nvPr>
        </p:nvSpPr>
        <p:spPr/>
        <p:txBody>
          <a:bodyPr>
            <a:prstTxWarp prst="textNoShape">
              <a:avLst/>
            </a:prstTxWarp>
          </a:bodyPr>
          <a:lstStyle/>
          <a:p>
            <a:pPr eaLnBrk="1" hangingPunct="1"/>
            <a:r>
              <a:rPr lang="zh-CN" altLang="en-US">
                <a:latin typeface="Arial" charset="0"/>
              </a:rPr>
              <a:t>延髓：具有心血管运动中枢、呼吸中枢、咳嗽中枢、喷嚏中枢、吞咽中枢、唾液分泌反射中枢及呕吐中枢</a:t>
            </a:r>
          </a:p>
          <a:p>
            <a:pPr eaLnBrk="1" hangingPunct="1"/>
            <a:endParaRPr lang="zh-CN" altLang="zh-CN">
              <a:latin typeface="Arial" charset="0"/>
            </a:endParaRPr>
          </a:p>
          <a:p>
            <a:pPr eaLnBrk="1" hangingPunct="1"/>
            <a:endParaRPr lang="zh-CN" altLang="zh-CN">
              <a:latin typeface="Arial"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idx="4294967295"/>
          </p:nvPr>
        </p:nvSpPr>
        <p:spPr/>
      </p:sp>
      <p:sp>
        <p:nvSpPr>
          <p:cNvPr id="149507" name="Rectangle 3"/>
          <p:cNvSpPr>
            <a:spLocks noGrp="1" noRot="1" noChangeArrowheads="1"/>
          </p:cNvSpPr>
          <p:nvPr>
            <p:ph type="body" idx="4294967295"/>
          </p:nvPr>
        </p:nvSpPr>
        <p:spPr/>
        <p:txBody>
          <a:bodyPr>
            <a:prstTxWarp prst="textNoShape">
              <a:avLst/>
            </a:prstTxWarp>
          </a:bodyPr>
          <a:lstStyle/>
          <a:p>
            <a:pPr eaLnBrk="1" hangingPunct="1"/>
            <a:r>
              <a:rPr lang="zh-CN" altLang="en-US" sz="1200" b="1" dirty="0" smtClean="0">
                <a:latin typeface="Times New Roman" pitchFamily="18" charset="0"/>
                <a:cs typeface="Times New Roman" pitchFamily="18" charset="0"/>
              </a:rPr>
              <a:t> 感觉传入系统受到刺激时，在皮层某一局限区域引导出的形式较为固定的电位变化称为</a:t>
            </a:r>
            <a:r>
              <a:rPr lang="zh-CN" altLang="en-US" sz="1200" b="1" dirty="0" smtClean="0">
                <a:solidFill>
                  <a:schemeClr val="hlink"/>
                </a:solidFill>
                <a:latin typeface="Times New Roman" pitchFamily="18" charset="0"/>
                <a:cs typeface="Times New Roman" pitchFamily="18" charset="0"/>
              </a:rPr>
              <a:t>皮层诱发电位</a:t>
            </a:r>
            <a:r>
              <a:rPr lang="en-US" altLang="zh-CN" sz="1200" b="1" dirty="0" smtClean="0">
                <a:solidFill>
                  <a:schemeClr val="hlink"/>
                </a:solidFill>
                <a:latin typeface="Times New Roman" pitchFamily="18" charset="0"/>
                <a:cs typeface="Times New Roman" pitchFamily="18" charset="0"/>
              </a:rPr>
              <a:t>evoked Cortical potential </a:t>
            </a:r>
            <a:r>
              <a:rPr lang="zh-CN" altLang="en-US" sz="1200" b="1" dirty="0" smtClean="0">
                <a:latin typeface="Times New Roman" pitchFamily="18" charset="0"/>
                <a:cs typeface="Times New Roman" pitchFamily="18" charset="0"/>
              </a:rPr>
              <a:t>。其对研究感觉投射定位及皮质感觉代表区投射规律等非常重要。</a:t>
            </a:r>
            <a:endParaRPr lang="zh-CN" altLang="en-US" dirty="0">
              <a:solidFill>
                <a:srgbClr val="FF0000"/>
              </a:solidFill>
              <a:latin typeface="Arial"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buNone/>
            </a:pPr>
            <a:r>
              <a:rPr lang="zh-CN" altLang="en-US" sz="1200" b="1" dirty="0" smtClean="0">
                <a:latin typeface="Times New Roman" pitchFamily="18" charset="0"/>
                <a:cs typeface="Times New Roman" pitchFamily="18" charset="0"/>
              </a:rPr>
              <a:t>睡眠产生的机制  </a:t>
            </a:r>
            <a:r>
              <a:rPr lang="en-US" altLang="zh-CN" sz="1200" b="1" dirty="0" smtClean="0">
                <a:latin typeface="Times New Roman" pitchFamily="18" charset="0"/>
                <a:cs typeface="Times New Roman" pitchFamily="18" charset="0"/>
              </a:rPr>
              <a:t>Mechanism of sleep production:</a:t>
            </a:r>
            <a:r>
              <a:rPr lang="zh-CN" altLang="zh-CN" sz="1200" b="1" dirty="0" smtClean="0">
                <a:latin typeface="Times New Roman" pitchFamily="18" charset="0"/>
                <a:cs typeface="Times New Roman" pitchFamily="18" charset="0"/>
              </a:rPr>
              <a:t> </a:t>
            </a:r>
            <a:r>
              <a:rPr lang="zh-CN" altLang="en-US" sz="1200" b="1" dirty="0" smtClean="0">
                <a:latin typeface="Times New Roman" pitchFamily="18" charset="0"/>
                <a:cs typeface="Times New Roman" pitchFamily="18" charset="0"/>
              </a:rPr>
              <a:t>现在认为睡眠并非是脑活动的被动抑制，而是一个需要许多脑区参与的主动的过程。</a:t>
            </a:r>
          </a:p>
          <a:p>
            <a:endParaRPr lang="zh-CN" altLang="en-US" dirty="0"/>
          </a:p>
        </p:txBody>
      </p:sp>
      <p:sp>
        <p:nvSpPr>
          <p:cNvPr id="4" name="灯片编号占位符 3"/>
          <p:cNvSpPr>
            <a:spLocks noGrp="1"/>
          </p:cNvSpPr>
          <p:nvPr>
            <p:ph type="sldNum" sz="quarter" idx="10"/>
          </p:nvPr>
        </p:nvSpPr>
        <p:spPr/>
        <p:txBody>
          <a:bodyPr/>
          <a:lstStyle/>
          <a:p>
            <a:pPr>
              <a:defRPr/>
            </a:pPr>
            <a:fld id="{CC0FD29C-2C36-449A-819E-2739E8620DDC}" type="slidenum">
              <a:rPr lang="en-US" altLang="zh-CN" smtClean="0"/>
              <a:pPr>
                <a:defRPr/>
              </a:pPr>
              <a:t>71</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0"/>
            <a:chExt cx="5675" cy="663"/>
          </a:xfrm>
        </p:grpSpPr>
        <p:grpSp>
          <p:nvGrpSpPr>
            <p:cNvPr id="5" name="Group 3"/>
            <p:cNvGrpSpPr>
              <a:grpSpLocks/>
            </p:cNvGrpSpPr>
            <p:nvPr/>
          </p:nvGrpSpPr>
          <p:grpSpPr bwMode="auto">
            <a:xfrm>
              <a:off x="183" y="68"/>
              <a:ext cx="448" cy="299"/>
              <a:chOff x="0" y="0"/>
              <a:chExt cx="624" cy="432"/>
            </a:xfrm>
          </p:grpSpPr>
          <p:sp>
            <p:nvSpPr>
              <p:cNvPr id="12" name="Rectangle 4"/>
              <p:cNvSpPr>
                <a:spLocks noChangeArrowheads="1"/>
              </p:cNvSpPr>
              <p:nvPr/>
            </p:nvSpPr>
            <p:spPr bwMode="auto">
              <a:xfrm>
                <a:off x="0" y="0"/>
                <a:ext cx="384" cy="432"/>
              </a:xfrm>
              <a:prstGeom prst="rect">
                <a:avLst/>
              </a:prstGeom>
              <a:solidFill>
                <a:schemeClr val="folHlink"/>
              </a:solidFill>
              <a:ln w="9525">
                <a:noFill/>
                <a:miter lim="800000"/>
                <a:headEnd/>
                <a:tailEnd/>
              </a:ln>
            </p:spPr>
            <p:txBody>
              <a:bodyPr wrap="none" anchor="ctr"/>
              <a:lstStyle/>
              <a:p>
                <a:pPr>
                  <a:buFontTx/>
                  <a:buNone/>
                  <a:defRPr/>
                </a:pPr>
                <a:endParaRPr lang="zh-CN" altLang="en-US"/>
              </a:p>
            </p:txBody>
          </p:sp>
          <p:sp>
            <p:nvSpPr>
              <p:cNvPr id="13" name="Rectangle 5"/>
              <p:cNvSpPr>
                <a:spLocks noChangeArrowheads="1"/>
              </p:cNvSpPr>
              <p:nvPr/>
            </p:nvSpPr>
            <p:spPr bwMode="auto">
              <a:xfrm>
                <a:off x="336" y="0"/>
                <a:ext cx="288" cy="432"/>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buFontTx/>
                  <a:buNone/>
                  <a:defRPr/>
                </a:pPr>
                <a:endParaRPr lang="zh-CN" altLang="en-US"/>
              </a:p>
            </p:txBody>
          </p:sp>
        </p:grpSp>
        <p:grpSp>
          <p:nvGrpSpPr>
            <p:cNvPr id="6" name="Group 6"/>
            <p:cNvGrpSpPr>
              <a:grpSpLocks/>
            </p:cNvGrpSpPr>
            <p:nvPr/>
          </p:nvGrpSpPr>
          <p:grpSpPr bwMode="auto">
            <a:xfrm>
              <a:off x="261" y="334"/>
              <a:ext cx="465" cy="299"/>
              <a:chOff x="0" y="0"/>
              <a:chExt cx="672" cy="432"/>
            </a:xfrm>
          </p:grpSpPr>
          <p:sp>
            <p:nvSpPr>
              <p:cNvPr id="10" name="Rectangle 7"/>
              <p:cNvSpPr>
                <a:spLocks noChangeArrowheads="1"/>
              </p:cNvSpPr>
              <p:nvPr/>
            </p:nvSpPr>
            <p:spPr bwMode="auto">
              <a:xfrm>
                <a:off x="0" y="0"/>
                <a:ext cx="384" cy="432"/>
              </a:xfrm>
              <a:prstGeom prst="rect">
                <a:avLst/>
              </a:prstGeom>
              <a:solidFill>
                <a:schemeClr val="accent2"/>
              </a:solidFill>
              <a:ln w="9525">
                <a:noFill/>
                <a:miter lim="800000"/>
                <a:headEnd/>
                <a:tailEnd/>
              </a:ln>
            </p:spPr>
            <p:txBody>
              <a:bodyPr wrap="none" anchor="ctr"/>
              <a:lstStyle/>
              <a:p>
                <a:pPr>
                  <a:buFontTx/>
                  <a:buNone/>
                  <a:defRPr/>
                </a:pPr>
                <a:endParaRPr lang="zh-CN" altLang="en-US"/>
              </a:p>
            </p:txBody>
          </p:sp>
          <p:sp>
            <p:nvSpPr>
              <p:cNvPr id="11" name="Rectangle 8"/>
              <p:cNvSpPr>
                <a:spLocks noChangeArrowheads="1"/>
              </p:cNvSpPr>
              <p:nvPr/>
            </p:nvSpPr>
            <p:spPr bwMode="auto">
              <a:xfrm>
                <a:off x="337" y="0"/>
                <a:ext cx="335" cy="432"/>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buFontTx/>
                  <a:buNone/>
                  <a:defRPr/>
                </a:pPr>
                <a:endParaRPr lang="zh-CN" altLang="en-US"/>
              </a:p>
            </p:txBody>
          </p:sp>
        </p:grpSp>
        <p:sp>
          <p:nvSpPr>
            <p:cNvPr id="7" name="Rectangle 9"/>
            <p:cNvSpPr>
              <a:spLocks noChangeArrowheads="1"/>
            </p:cNvSpPr>
            <p:nvPr/>
          </p:nvSpPr>
          <p:spPr bwMode="auto">
            <a:xfrm>
              <a:off x="0" y="288"/>
              <a:ext cx="353" cy="266"/>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buFontTx/>
                <a:buNone/>
                <a:defRPr/>
              </a:pPr>
              <a:endParaRPr lang="zh-CN" altLang="en-US"/>
            </a:p>
          </p:txBody>
        </p:sp>
        <p:sp>
          <p:nvSpPr>
            <p:cNvPr id="8" name="Rectangle 10"/>
            <p:cNvSpPr>
              <a:spLocks noChangeArrowheads="1"/>
            </p:cNvSpPr>
            <p:nvPr/>
          </p:nvSpPr>
          <p:spPr bwMode="auto">
            <a:xfrm>
              <a:off x="400" y="0"/>
              <a:ext cx="20" cy="663"/>
            </a:xfrm>
            <a:prstGeom prst="rect">
              <a:avLst/>
            </a:prstGeom>
            <a:solidFill>
              <a:schemeClr val="bg2"/>
            </a:solidFill>
            <a:ln w="9525">
              <a:noFill/>
              <a:miter lim="800000"/>
              <a:headEnd/>
              <a:tailEnd/>
            </a:ln>
          </p:spPr>
          <p:txBody>
            <a:bodyPr wrap="none" anchor="ctr"/>
            <a:lstStyle/>
            <a:p>
              <a:pPr>
                <a:buFontTx/>
                <a:buNone/>
                <a:defRPr/>
              </a:pPr>
              <a:endParaRPr lang="zh-CN" altLang="en-US"/>
            </a:p>
          </p:txBody>
        </p:sp>
        <p:sp>
          <p:nvSpPr>
            <p:cNvPr id="9" name="Rectangle 11"/>
            <p:cNvSpPr>
              <a:spLocks noChangeArrowheads="1"/>
            </p:cNvSpPr>
            <p:nvPr/>
          </p:nvSpPr>
          <p:spPr bwMode="auto">
            <a:xfrm flipV="1">
              <a:off x="199" y="518"/>
              <a:ext cx="5476" cy="35"/>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buFontTx/>
                <a:buNone/>
                <a:defRPr/>
              </a:pPr>
              <a:endParaRPr lang="zh-CN" altLang="en-US"/>
            </a:p>
          </p:txBody>
        </p:sp>
      </p:grpSp>
      <p:sp>
        <p:nvSpPr>
          <p:cNvPr id="2060" name="Rectangle 12"/>
          <p:cNvSpPr>
            <a:spLocks noGrp="1" noChangeArrowheads="1"/>
          </p:cNvSpPr>
          <p:nvPr>
            <p:ph type="ctrTitle"/>
          </p:nvPr>
        </p:nvSpPr>
        <p:spPr>
          <a:xfrm>
            <a:off x="990600" y="1676400"/>
            <a:ext cx="7772400" cy="1462088"/>
          </a:xfrm>
        </p:spPr>
        <p:txBody>
          <a:bodyPr/>
          <a:lstStyle>
            <a:lvl1pPr>
              <a:defRPr/>
            </a:lvl1pPr>
          </a:lstStyle>
          <a:p>
            <a:r>
              <a:rPr lang="zh-CN" altLang="en-US" noProof="1" smtClean="0"/>
              <a:t>单击此处编辑母版标题样式</a:t>
            </a:r>
            <a:endParaRPr lang="zh-CN" noProof="1"/>
          </a:p>
        </p:txBody>
      </p:sp>
      <p:sp>
        <p:nvSpPr>
          <p:cNvPr id="2061"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noProof="1" smtClean="0"/>
              <a:t>单击此处编辑母版副标题样式</a:t>
            </a:r>
            <a:endParaRPr lang="zh-CN" noProof="1"/>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9B3ADFD2-022F-4999-96F5-5F3079C838E4}"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C345BBD4-EA04-45E0-AF65-8653306D1E1A}"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C78DC7C6-9638-4CEB-A688-90248D61CDBD}"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D6428D60-8209-49F1-86CB-90A7DA7DC14A}" type="slidenum">
              <a:rPr lang="en-US" altLang="zh-CN"/>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5145088" y="2017713"/>
            <a:ext cx="3810000" cy="19812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5145088" y="4151313"/>
            <a:ext cx="3810000" cy="1981200"/>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Rectangle 11"/>
          <p:cNvSpPr>
            <a:spLocks noGrp="1" noChangeArrowheads="1"/>
          </p:cNvSpPr>
          <p:nvPr>
            <p:ph type="dt" sz="half" idx="10"/>
          </p:nvPr>
        </p:nvSpPr>
        <p:spPr>
          <a:ln/>
        </p:spPr>
        <p:txBody>
          <a:bodyPr/>
          <a:lstStyle>
            <a:lvl1pPr>
              <a:defRPr/>
            </a:lvl1pPr>
          </a:lstStyle>
          <a:p>
            <a:pPr>
              <a:defRPr/>
            </a:pPr>
            <a:endParaRPr lang="en-US"/>
          </a:p>
        </p:txBody>
      </p:sp>
      <p:sp>
        <p:nvSpPr>
          <p:cNvPr id="7" name="Rectangle 12"/>
          <p:cNvSpPr>
            <a:spLocks noGrp="1" noChangeArrowheads="1"/>
          </p:cNvSpPr>
          <p:nvPr>
            <p:ph type="ftr" sz="quarter" idx="11"/>
          </p:nvPr>
        </p:nvSpPr>
        <p:spPr>
          <a:ln/>
        </p:spPr>
        <p:txBody>
          <a:bodyPr/>
          <a:lstStyle>
            <a:lvl1pPr>
              <a:defRPr/>
            </a:lvl1pPr>
          </a:lstStyle>
          <a:p>
            <a:pPr>
              <a:defRPr/>
            </a:pPr>
            <a:endParaRPr lang="en-US"/>
          </a:p>
        </p:txBody>
      </p:sp>
      <p:sp>
        <p:nvSpPr>
          <p:cNvPr id="8" name="Rectangle 13"/>
          <p:cNvSpPr>
            <a:spLocks noGrp="1" noChangeArrowheads="1"/>
          </p:cNvSpPr>
          <p:nvPr>
            <p:ph type="sldNum" sz="quarter" idx="12"/>
          </p:nvPr>
        </p:nvSpPr>
        <p:spPr>
          <a:ln/>
        </p:spPr>
        <p:txBody>
          <a:bodyPr/>
          <a:lstStyle>
            <a:lvl1pPr>
              <a:defRPr/>
            </a:lvl1pPr>
          </a:lstStyle>
          <a:p>
            <a:pPr>
              <a:defRPr/>
            </a:pPr>
            <a:fld id="{6945B068-EE58-4146-BBDC-033601EB4ADF}"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4F91ABD1-0085-4629-8AEE-986A877781E7}"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02279E21-63E6-4E23-987F-A775A764F972}"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68FE5DB5-FBD5-4EE6-AC99-6ABCBC6A8C5C}"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CA6C8ED0-22C7-4254-9366-1B8C2E91D8E2}"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9E1E7AC4-A768-4AC4-9720-8BDFF9B4A616}"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ln/>
        </p:spPr>
        <p:txBody>
          <a:bodyPr/>
          <a:lstStyle>
            <a:lvl1pPr>
              <a:defRPr/>
            </a:lvl1pPr>
          </a:lstStyle>
          <a:p>
            <a:pPr>
              <a:defRPr/>
            </a:pPr>
            <a:fld id="{BABAE371-5FA1-4779-AACB-A81F17CD9948}"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E57A5068-6205-49C8-B1ED-1F4109D442D2}"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BD9DB5A3-9083-422C-8ED0-32E61602E2EF}"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417513" y="1098550"/>
            <a:ext cx="438150" cy="474663"/>
          </a:xfrm>
          <a:prstGeom prst="rect">
            <a:avLst/>
          </a:prstGeom>
          <a:solidFill>
            <a:schemeClr val="accent2"/>
          </a:solidFill>
          <a:ln w="9525">
            <a:noFill/>
            <a:miter lim="800000"/>
            <a:headEnd/>
            <a:tailEnd/>
          </a:ln>
        </p:spPr>
        <p:txBody>
          <a:bodyPr wrap="none" anchor="ctr"/>
          <a:lstStyle/>
          <a:p>
            <a:pPr algn="ctr">
              <a:buFontTx/>
              <a:buNone/>
              <a:defRPr/>
            </a:pPr>
            <a:endParaRPr lang="zh-CN" altLang="zh-CN" sz="2400">
              <a:latin typeface="Tahoma" pitchFamily="34" charset="0"/>
            </a:endParaRPr>
          </a:p>
        </p:txBody>
      </p:sp>
      <p:sp>
        <p:nvSpPr>
          <p:cNvPr id="1027" name="Rectangle 3"/>
          <p:cNvSpPr>
            <a:spLocks noChangeArrowheads="1"/>
          </p:cNvSpPr>
          <p:nvPr/>
        </p:nvSpPr>
        <p:spPr bwMode="auto">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buFontTx/>
              <a:buNone/>
              <a:defRPr/>
            </a:pPr>
            <a:endParaRPr lang="zh-CN" altLang="zh-CN" sz="2400">
              <a:latin typeface="Tahoma" pitchFamily="34" charset="0"/>
            </a:endParaRPr>
          </a:p>
        </p:txBody>
      </p:sp>
      <p:sp>
        <p:nvSpPr>
          <p:cNvPr id="1028" name="Rectangle 4"/>
          <p:cNvSpPr>
            <a:spLocks noChangeArrowheads="1"/>
          </p:cNvSpPr>
          <p:nvPr/>
        </p:nvSpPr>
        <p:spPr bwMode="auto">
          <a:xfrm>
            <a:off x="541338" y="1520825"/>
            <a:ext cx="422275" cy="474663"/>
          </a:xfrm>
          <a:prstGeom prst="rect">
            <a:avLst/>
          </a:prstGeom>
          <a:solidFill>
            <a:schemeClr val="folHlink"/>
          </a:solidFill>
          <a:ln w="9525">
            <a:noFill/>
            <a:miter lim="800000"/>
            <a:headEnd/>
            <a:tailEnd/>
          </a:ln>
        </p:spPr>
        <p:txBody>
          <a:bodyPr wrap="none" anchor="ctr"/>
          <a:lstStyle/>
          <a:p>
            <a:pPr algn="ctr">
              <a:buFontTx/>
              <a:buNone/>
              <a:defRPr/>
            </a:pPr>
            <a:endParaRPr lang="zh-CN" altLang="zh-CN" sz="2400">
              <a:latin typeface="Tahoma" pitchFamily="34" charset="0"/>
            </a:endParaRPr>
          </a:p>
        </p:txBody>
      </p:sp>
      <p:sp>
        <p:nvSpPr>
          <p:cNvPr id="1029" name="Rectangle 5"/>
          <p:cNvSpPr>
            <a:spLocks noChangeArrowheads="1"/>
          </p:cNvSpPr>
          <p:nvPr/>
        </p:nvSpPr>
        <p:spPr bwMode="auto">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buFontTx/>
              <a:buNone/>
              <a:defRPr/>
            </a:pPr>
            <a:endParaRPr lang="zh-CN" altLang="zh-CN" sz="2400">
              <a:latin typeface="Tahoma" pitchFamily="34" charset="0"/>
            </a:endParaRPr>
          </a:p>
        </p:txBody>
      </p:sp>
      <p:sp>
        <p:nvSpPr>
          <p:cNvPr id="1030" name="Rectangle 6"/>
          <p:cNvSpPr>
            <a:spLocks noChangeArrowheads="1"/>
          </p:cNvSpPr>
          <p:nvPr/>
        </p:nvSpPr>
        <p:spPr bwMode="auto">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buFontTx/>
              <a:buNone/>
              <a:defRPr/>
            </a:pPr>
            <a:endParaRPr lang="zh-CN" altLang="zh-CN" sz="2400">
              <a:latin typeface="Tahoma" pitchFamily="34" charset="0"/>
            </a:endParaRPr>
          </a:p>
        </p:txBody>
      </p:sp>
      <p:sp>
        <p:nvSpPr>
          <p:cNvPr id="1031" name="Rectangle 7"/>
          <p:cNvSpPr>
            <a:spLocks noChangeArrowheads="1"/>
          </p:cNvSpPr>
          <p:nvPr/>
        </p:nvSpPr>
        <p:spPr bwMode="auto">
          <a:xfrm>
            <a:off x="762000" y="990600"/>
            <a:ext cx="31750" cy="1052513"/>
          </a:xfrm>
          <a:prstGeom prst="rect">
            <a:avLst/>
          </a:prstGeom>
          <a:solidFill>
            <a:schemeClr val="bg2"/>
          </a:solidFill>
          <a:ln w="9525">
            <a:noFill/>
            <a:miter lim="800000"/>
            <a:headEnd/>
            <a:tailEnd/>
          </a:ln>
        </p:spPr>
        <p:txBody>
          <a:bodyPr wrap="none" anchor="ctr"/>
          <a:lstStyle/>
          <a:p>
            <a:pPr algn="ctr">
              <a:buFontTx/>
              <a:buNone/>
              <a:defRPr/>
            </a:pPr>
            <a:endParaRPr lang="zh-CN" altLang="zh-CN" sz="2400">
              <a:latin typeface="Tahoma" pitchFamily="34" charset="0"/>
            </a:endParaRPr>
          </a:p>
        </p:txBody>
      </p:sp>
      <p:sp>
        <p:nvSpPr>
          <p:cNvPr id="1032" name="Rectangle 8"/>
          <p:cNvSpPr>
            <a:spLocks noChangeArrowheads="1"/>
          </p:cNvSpPr>
          <p:nvPr/>
        </p:nvSpPr>
        <p:spPr bwMode="auto">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buFontTx/>
              <a:buNone/>
              <a:defRPr/>
            </a:pPr>
            <a:endParaRPr lang="zh-CN" altLang="zh-CN" sz="2400">
              <a:latin typeface="Tahoma" pitchFamily="34" charset="0"/>
            </a:endParaRPr>
          </a:p>
        </p:txBody>
      </p:sp>
      <p:sp>
        <p:nvSpPr>
          <p:cNvPr id="17417" name="Rectangle 9"/>
          <p:cNvSpPr>
            <a:spLocks noGrp="1" noChangeArrowheads="1"/>
          </p:cNvSpPr>
          <p:nvPr>
            <p:ph type="title" idx="4294967295"/>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7418" name="Rectangle 10"/>
          <p:cNvSpPr>
            <a:spLocks noGrp="1" noChangeArrowheads="1"/>
          </p:cNvSpPr>
          <p:nvPr>
            <p:ph type="body" idx="4294967295"/>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5" name="Rectangle 11"/>
          <p:cNvSpPr>
            <a:spLocks noGrp="1" noChangeArrowheads="1"/>
          </p:cNvSpPr>
          <p:nvPr>
            <p:ph type="dt" sz="half" idx="2"/>
          </p:nvPr>
        </p:nvSpPr>
        <p:spPr bwMode="auto">
          <a:xfrm>
            <a:off x="1162050" y="6243638"/>
            <a:ext cx="1905000" cy="457200"/>
          </a:xfrm>
          <a:prstGeom prst="rect">
            <a:avLst/>
          </a:prstGeom>
          <a:noFill/>
          <a:ln w="9525">
            <a:noFill/>
            <a:miter lim="800000"/>
          </a:ln>
          <a:effectLst/>
        </p:spPr>
        <p:txBody>
          <a:bodyPr vert="horz" wrap="square" lIns="91440" tIns="45720" rIns="91440" bIns="45720" numCol="1" anchor="b" anchorCtr="0" compatLnSpc="1"/>
          <a:lstStyle>
            <a:lvl1pPr>
              <a:buFontTx/>
              <a:buNone/>
              <a:defRPr sz="1400">
                <a:latin typeface="+mn-lt"/>
              </a:defRPr>
            </a:lvl1pPr>
          </a:lstStyle>
          <a:p>
            <a:pPr>
              <a:defRPr/>
            </a:pPr>
            <a:endParaRPr lang="en-US"/>
          </a:p>
        </p:txBody>
      </p:sp>
      <p:sp>
        <p:nvSpPr>
          <p:cNvPr id="1036" name="Rectangle 12"/>
          <p:cNvSpPr>
            <a:spLocks noGrp="1" noChangeArrowheads="1"/>
          </p:cNvSpPr>
          <p:nvPr>
            <p:ph type="ftr" sz="quarter" idx="3"/>
          </p:nvPr>
        </p:nvSpPr>
        <p:spPr bwMode="auto">
          <a:xfrm>
            <a:off x="3657600" y="6243638"/>
            <a:ext cx="2895600" cy="457200"/>
          </a:xfrm>
          <a:prstGeom prst="rect">
            <a:avLst/>
          </a:prstGeom>
          <a:noFill/>
          <a:ln w="9525">
            <a:noFill/>
            <a:miter lim="800000"/>
          </a:ln>
          <a:effectLst/>
        </p:spPr>
        <p:txBody>
          <a:bodyPr vert="horz" wrap="square" lIns="91440" tIns="45720" rIns="91440" bIns="45720" numCol="1" anchor="b" anchorCtr="0" compatLnSpc="1"/>
          <a:lstStyle>
            <a:lvl1pPr algn="ctr">
              <a:buFontTx/>
              <a:buNone/>
              <a:defRPr sz="1400">
                <a:latin typeface="+mn-lt"/>
              </a:defRPr>
            </a:lvl1pPr>
          </a:lstStyle>
          <a:p>
            <a:pPr>
              <a:defRPr/>
            </a:pPr>
            <a:endParaRPr lang="en-US"/>
          </a:p>
        </p:txBody>
      </p:sp>
      <p:sp>
        <p:nvSpPr>
          <p:cNvPr id="1037" name="Rectangle 13"/>
          <p:cNvSpPr>
            <a:spLocks noGrp="1" noChangeArrowheads="1"/>
          </p:cNvSpPr>
          <p:nvPr>
            <p:ph type="sldNum" sz="quarter" idx="4"/>
          </p:nvPr>
        </p:nvSpPr>
        <p:spPr bwMode="auto">
          <a:xfrm>
            <a:off x="7042150" y="6243638"/>
            <a:ext cx="19050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buFont typeface="Arial" pitchFamily="34" charset="0"/>
              <a:buNone/>
              <a:defRPr sz="1400">
                <a:latin typeface="Tahoma" pitchFamily="34" charset="0"/>
              </a:defRPr>
            </a:lvl1pPr>
          </a:lstStyle>
          <a:p>
            <a:pPr>
              <a:defRPr/>
            </a:pPr>
            <a:fld id="{9260E96F-65FB-43FA-B4BD-7873898B008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917"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Lst>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1" fontAlgn="base" hangingPunct="1">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1" fontAlgn="base" hangingPunct="1">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1" fontAlgn="base" hangingPunct="1">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eaLnBrk="1" fontAlgn="base" hangingPunct="1">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eaLnBrk="1" fontAlgn="base" hangingPunct="1">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eaLnBrk="1" fontAlgn="base" hangingPunct="1">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eaLnBrk="1" fontAlgn="base" hangingPunct="1">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1" fontAlgn="base" hangingPunct="1">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1" fontAlgn="base" hangingPunct="1">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5" Type="http://schemas.openxmlformats.org/officeDocument/2006/relationships/image" Target="../media/image32.jpe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oleObject" Target="../embeddings/oleObject5.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5.v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6.v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7.v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8.v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9.v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0.v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1.v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2.xml"/><Relationship Id="rId1" Type="http://schemas.openxmlformats.org/officeDocument/2006/relationships/vmlDrawing" Target="../drawings/vmlDrawing12.v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13.vml"/><Relationship Id="rId4" Type="http://schemas.openxmlformats.org/officeDocument/2006/relationships/oleObject" Target="../embeddings/oleObject15.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vmlDrawing" Target="../drawings/vmlDrawing14.vml"/><Relationship Id="rId4" Type="http://schemas.openxmlformats.org/officeDocument/2006/relationships/oleObject" Target="../embeddings/oleObject16.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2.xml"/><Relationship Id="rId1" Type="http://schemas.openxmlformats.org/officeDocument/2006/relationships/vmlDrawing" Target="../drawings/vmlDrawing15.v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3.xml"/><Relationship Id="rId1" Type="http://schemas.openxmlformats.org/officeDocument/2006/relationships/vmlDrawing" Target="../drawings/vmlDrawing16.vml"/><Relationship Id="rId4" Type="http://schemas.openxmlformats.org/officeDocument/2006/relationships/oleObject" Target="../embeddings/oleObject19.bin"/></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2.xml"/><Relationship Id="rId1" Type="http://schemas.openxmlformats.org/officeDocument/2006/relationships/vmlDrawing" Target="../drawings/vmlDrawing17.v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3.xml"/><Relationship Id="rId1" Type="http://schemas.openxmlformats.org/officeDocument/2006/relationships/vmlDrawing" Target="../drawings/vmlDrawing18.vml"/><Relationship Id="rId4" Type="http://schemas.openxmlformats.org/officeDocument/2006/relationships/oleObject" Target="../embeddings/oleObject22.bin"/></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9.v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ctr">
              <a:lnSpc>
                <a:spcPct val="150000"/>
              </a:lnSpc>
            </a:pPr>
            <a:r>
              <a:rPr lang="zh-CN" altLang="en-US" sz="4000" b="1" dirty="0">
                <a:solidFill>
                  <a:schemeClr val="accent4"/>
                </a:solidFill>
                <a:latin typeface="微软雅黑" pitchFamily="34" charset="-122"/>
                <a:ea typeface="微软雅黑" pitchFamily="34" charset="-122"/>
              </a:rPr>
              <a:t>第三</a:t>
            </a:r>
            <a:r>
              <a:rPr lang="zh-CN" altLang="en-US" sz="4000" b="1" dirty="0" smtClean="0">
                <a:solidFill>
                  <a:schemeClr val="accent4"/>
                </a:solidFill>
                <a:latin typeface="微软雅黑" pitchFamily="34" charset="-122"/>
                <a:ea typeface="微软雅黑" pitchFamily="34" charset="-122"/>
              </a:rPr>
              <a:t>章  脑</a:t>
            </a:r>
            <a:r>
              <a:rPr lang="zh-CN" altLang="zh-CN" sz="4000" b="1" kern="0" dirty="0" smtClean="0">
                <a:solidFill>
                  <a:schemeClr val="accent4"/>
                </a:solidFill>
                <a:latin typeface="微软雅黑" pitchFamily="34" charset="-122"/>
                <a:ea typeface="微软雅黑" pitchFamily="34" charset="-122"/>
                <a:cs typeface="Times New Roman"/>
              </a:rPr>
              <a:t>科学</a:t>
            </a:r>
            <a:r>
              <a:rPr lang="zh-CN" altLang="zh-CN" sz="4000" b="1" kern="0" dirty="0">
                <a:solidFill>
                  <a:schemeClr val="accent4"/>
                </a:solidFill>
                <a:latin typeface="微软雅黑" pitchFamily="34" charset="-122"/>
                <a:ea typeface="微软雅黑" pitchFamily="34" charset="-122"/>
                <a:cs typeface="Times New Roman"/>
              </a:rPr>
              <a:t>基础</a:t>
            </a:r>
            <a:r>
              <a:rPr lang="zh-CN" altLang="zh-CN" sz="4000" b="1" kern="0" dirty="0" smtClean="0">
                <a:solidFill>
                  <a:schemeClr val="accent4"/>
                </a:solidFill>
                <a:latin typeface="微软雅黑" pitchFamily="34" charset="-122"/>
                <a:ea typeface="微软雅黑" pitchFamily="34" charset="-122"/>
                <a:cs typeface="Times New Roman"/>
              </a:rPr>
              <a:t>知识</a:t>
            </a:r>
            <a:endParaRPr lang="zh-CN" altLang="en-US" sz="4000" b="1" dirty="0">
              <a:solidFill>
                <a:schemeClr val="accent4"/>
              </a:solidFill>
              <a:latin typeface="微软雅黑" pitchFamily="34" charset="-122"/>
              <a:ea typeface="微软雅黑" pitchFamily="34" charset="-122"/>
            </a:endParaRPr>
          </a:p>
        </p:txBody>
      </p:sp>
      <p:sp>
        <p:nvSpPr>
          <p:cNvPr id="3" name="副标题 2"/>
          <p:cNvSpPr>
            <a:spLocks noGrp="1"/>
          </p:cNvSpPr>
          <p:nvPr>
            <p:ph type="subTitle" idx="1"/>
          </p:nvPr>
        </p:nvSpPr>
        <p:spPr>
          <a:xfrm>
            <a:off x="467544" y="3789040"/>
            <a:ext cx="8280920" cy="576064"/>
          </a:xfrm>
        </p:spPr>
        <p:txBody>
          <a:bodyPr>
            <a:normAutofit/>
          </a:bodyPr>
          <a:lstStyle/>
          <a:p>
            <a:pPr algn="ctr"/>
            <a:r>
              <a:rPr lang="en-US" altLang="zh-CN" sz="2800" b="1" dirty="0" smtClean="0">
                <a:solidFill>
                  <a:srgbClr val="FF0000"/>
                </a:solidFill>
                <a:latin typeface="Times New Roman" pitchFamily="18" charset="0"/>
                <a:cs typeface="Times New Roman" pitchFamily="18" charset="0"/>
              </a:rPr>
              <a:t>Chapter 3  Basic </a:t>
            </a:r>
            <a:r>
              <a:rPr lang="en-US" altLang="zh-CN" sz="2800" b="1" dirty="0">
                <a:solidFill>
                  <a:srgbClr val="FF0000"/>
                </a:solidFill>
                <a:latin typeface="Times New Roman" pitchFamily="18" charset="0"/>
                <a:cs typeface="Times New Roman" pitchFamily="18" charset="0"/>
              </a:rPr>
              <a:t>Knowledge </a:t>
            </a:r>
            <a:r>
              <a:rPr lang="en-US" altLang="zh-CN" sz="2800" b="1" dirty="0" smtClean="0">
                <a:solidFill>
                  <a:srgbClr val="FF0000"/>
                </a:solidFill>
                <a:latin typeface="Times New Roman" pitchFamily="18" charset="0"/>
                <a:cs typeface="Times New Roman" pitchFamily="18" charset="0"/>
              </a:rPr>
              <a:t>of Brain </a:t>
            </a:r>
            <a:r>
              <a:rPr lang="en-US" altLang="zh-CN" sz="2800" b="1" dirty="0">
                <a:solidFill>
                  <a:srgbClr val="FF0000"/>
                </a:solidFill>
                <a:latin typeface="Times New Roman" pitchFamily="18" charset="0"/>
                <a:cs typeface="Times New Roman" pitchFamily="18" charset="0"/>
              </a:rPr>
              <a:t>Science</a:t>
            </a:r>
            <a:endParaRPr lang="zh-CN" altLang="en-US" sz="2800" b="1" dirty="0">
              <a:solidFill>
                <a:srgbClr val="FF0000"/>
              </a:solidFill>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338" name="Picture 2" descr="4"/>
          <p:cNvPicPr>
            <a:picLocks noChangeAspect="1" noChangeArrowheads="1"/>
          </p:cNvPicPr>
          <p:nvPr/>
        </p:nvPicPr>
        <p:blipFill>
          <a:blip r:embed="rId2" cstate="print">
            <a:lum bright="-24000"/>
          </a:blip>
          <a:srcRect/>
          <a:stretch>
            <a:fillRect/>
          </a:stretch>
        </p:blipFill>
        <p:spPr bwMode="auto">
          <a:xfrm>
            <a:off x="228600" y="1371600"/>
            <a:ext cx="4876800" cy="4562475"/>
          </a:xfrm>
          <a:prstGeom prst="rect">
            <a:avLst/>
          </a:prstGeom>
          <a:noFill/>
          <a:ln w="9525">
            <a:noFill/>
            <a:miter lim="800000"/>
            <a:headEnd/>
            <a:tailEnd/>
          </a:ln>
        </p:spPr>
      </p:pic>
      <p:sp>
        <p:nvSpPr>
          <p:cNvPr id="14339" name="Text Box 3"/>
          <p:cNvSpPr txBox="1">
            <a:spLocks noChangeArrowheads="1"/>
          </p:cNvSpPr>
          <p:nvPr/>
        </p:nvSpPr>
        <p:spPr bwMode="auto">
          <a:xfrm>
            <a:off x="541785" y="253097"/>
            <a:ext cx="5902423" cy="1015663"/>
          </a:xfrm>
          <a:prstGeom prst="rect">
            <a:avLst/>
          </a:prstGeom>
          <a:solidFill>
            <a:srgbClr val="99FFCC"/>
          </a:solidFill>
          <a:ln w="9525">
            <a:noFill/>
            <a:miter lim="800000"/>
            <a:headEnd/>
            <a:tailEnd/>
          </a:ln>
        </p:spPr>
        <p:txBody>
          <a:bodyPr wrap="square">
            <a:spAutoFit/>
          </a:bodyPr>
          <a:lstStyle/>
          <a:p>
            <a:pPr eaLnBrk="0" hangingPunct="0">
              <a:spcBef>
                <a:spcPct val="50000"/>
              </a:spcBef>
            </a:pPr>
            <a:r>
              <a:rPr lang="zh-CN" altLang="en-US" sz="2400" b="1" dirty="0">
                <a:latin typeface="Times New Roman" pitchFamily="18" charset="0"/>
                <a:ea typeface="黑体" pitchFamily="49" charset="-122"/>
              </a:rPr>
              <a:t>端脑的外形和分叶</a:t>
            </a:r>
            <a:endParaRPr lang="en-US" altLang="zh-CN" sz="2400" b="1" dirty="0">
              <a:latin typeface="Times New Roman" pitchFamily="18" charset="0"/>
              <a:ea typeface="黑体" pitchFamily="49" charset="-122"/>
            </a:endParaRPr>
          </a:p>
          <a:p>
            <a:pPr eaLnBrk="0" hangingPunct="0">
              <a:spcBef>
                <a:spcPct val="50000"/>
              </a:spcBef>
            </a:pPr>
            <a:r>
              <a:rPr lang="en-US" altLang="zh-CN" sz="2400" b="1" dirty="0" smtClean="0">
                <a:latin typeface="Times New Roman" pitchFamily="18" charset="0"/>
              </a:rPr>
              <a:t>Shape </a:t>
            </a:r>
            <a:r>
              <a:rPr lang="en-US" altLang="zh-CN" sz="2400" b="1" dirty="0">
                <a:latin typeface="Times New Roman" pitchFamily="18" charset="0"/>
              </a:rPr>
              <a:t>and lobulation of the telencephalon  </a:t>
            </a:r>
            <a:endParaRPr lang="zh-CN" altLang="en-US" sz="2400" b="1" dirty="0">
              <a:latin typeface="Times New Roman" pitchFamily="18" charset="0"/>
              <a:ea typeface="黑体" pitchFamily="49" charset="-122"/>
            </a:endParaRPr>
          </a:p>
        </p:txBody>
      </p:sp>
      <p:sp>
        <p:nvSpPr>
          <p:cNvPr id="14340" name="Line 4"/>
          <p:cNvSpPr>
            <a:spLocks noChangeShapeType="1"/>
          </p:cNvSpPr>
          <p:nvPr/>
        </p:nvSpPr>
        <p:spPr bwMode="auto">
          <a:xfrm flipV="1">
            <a:off x="3581400" y="3657600"/>
            <a:ext cx="0" cy="2133600"/>
          </a:xfrm>
          <a:prstGeom prst="line">
            <a:avLst/>
          </a:prstGeom>
          <a:noFill/>
          <a:ln w="38100">
            <a:solidFill>
              <a:srgbClr val="0000FF"/>
            </a:solidFill>
            <a:round/>
            <a:headEnd/>
            <a:tailEnd/>
          </a:ln>
        </p:spPr>
        <p:txBody>
          <a:bodyPr/>
          <a:lstStyle/>
          <a:p>
            <a:endParaRPr lang="zh-CN" altLang="en-US"/>
          </a:p>
        </p:txBody>
      </p:sp>
      <p:sp>
        <p:nvSpPr>
          <p:cNvPr id="14341" name="Text Box 5"/>
          <p:cNvSpPr txBox="1">
            <a:spLocks noChangeArrowheads="1"/>
          </p:cNvSpPr>
          <p:nvPr/>
        </p:nvSpPr>
        <p:spPr bwMode="auto">
          <a:xfrm>
            <a:off x="1835696" y="5661248"/>
            <a:ext cx="2736304" cy="707886"/>
          </a:xfrm>
          <a:prstGeom prst="rect">
            <a:avLst/>
          </a:prstGeom>
          <a:solidFill>
            <a:srgbClr val="FFFFCC"/>
          </a:solidFill>
          <a:ln w="9525">
            <a:noFill/>
            <a:miter lim="800000"/>
            <a:headEnd/>
            <a:tailEnd/>
          </a:ln>
        </p:spPr>
        <p:txBody>
          <a:bodyPr wrap="square">
            <a:spAutoFit/>
          </a:bodyPr>
          <a:lstStyle/>
          <a:p>
            <a:pPr algn="ctr" eaLnBrk="0" hangingPunct="0">
              <a:spcBef>
                <a:spcPct val="50000"/>
              </a:spcBef>
            </a:pPr>
            <a:r>
              <a:rPr lang="zh-CN" altLang="en-US" sz="1600" b="1" dirty="0" smtClean="0">
                <a:latin typeface="Times New Roman" pitchFamily="18" charset="0"/>
                <a:ea typeface="黑体" pitchFamily="49" charset="-122"/>
              </a:rPr>
              <a:t> 大脑横裂</a:t>
            </a:r>
            <a:endParaRPr lang="en-US" altLang="zh-CN" sz="1600" b="1" dirty="0" smtClean="0">
              <a:latin typeface="Times New Roman" pitchFamily="18" charset="0"/>
              <a:ea typeface="黑体" pitchFamily="49" charset="-122"/>
            </a:endParaRPr>
          </a:p>
          <a:p>
            <a:pPr eaLnBrk="0" hangingPunct="0">
              <a:spcBef>
                <a:spcPct val="50000"/>
              </a:spcBef>
            </a:pPr>
            <a:r>
              <a:rPr lang="en-US" altLang="zh-CN" sz="1600" b="1" dirty="0" smtClean="0">
                <a:latin typeface="Times New Roman" pitchFamily="18" charset="0"/>
              </a:rPr>
              <a:t>transverse </a:t>
            </a:r>
            <a:r>
              <a:rPr lang="en-US" altLang="zh-CN" sz="1600" b="1" dirty="0">
                <a:latin typeface="Times New Roman" pitchFamily="18" charset="0"/>
              </a:rPr>
              <a:t>fissure of brain</a:t>
            </a:r>
            <a:endParaRPr lang="zh-CN" altLang="en-US" sz="1600" b="1" dirty="0">
              <a:latin typeface="Times New Roman" pitchFamily="18" charset="0"/>
              <a:ea typeface="黑体" pitchFamily="49" charset="-122"/>
            </a:endParaRPr>
          </a:p>
        </p:txBody>
      </p:sp>
      <p:pic>
        <p:nvPicPr>
          <p:cNvPr id="14342" name="Picture 6" descr="6"/>
          <p:cNvPicPr>
            <a:picLocks noChangeAspect="1" noChangeArrowheads="1"/>
          </p:cNvPicPr>
          <p:nvPr/>
        </p:nvPicPr>
        <p:blipFill>
          <a:blip r:embed="rId3" cstate="print">
            <a:lum bright="-24000"/>
          </a:blip>
          <a:srcRect/>
          <a:stretch>
            <a:fillRect/>
          </a:stretch>
        </p:blipFill>
        <p:spPr bwMode="auto">
          <a:xfrm>
            <a:off x="4800600" y="1371600"/>
            <a:ext cx="4343400" cy="4610100"/>
          </a:xfrm>
          <a:prstGeom prst="rect">
            <a:avLst/>
          </a:prstGeom>
          <a:noFill/>
          <a:ln w="9525">
            <a:noFill/>
            <a:miter lim="800000"/>
            <a:headEnd/>
            <a:tailEnd/>
          </a:ln>
        </p:spPr>
      </p:pic>
      <p:sp>
        <p:nvSpPr>
          <p:cNvPr id="14343" name="Line 7"/>
          <p:cNvSpPr>
            <a:spLocks noChangeShapeType="1"/>
          </p:cNvSpPr>
          <p:nvPr/>
        </p:nvSpPr>
        <p:spPr bwMode="auto">
          <a:xfrm flipV="1">
            <a:off x="6948264" y="1295400"/>
            <a:ext cx="0" cy="1524000"/>
          </a:xfrm>
          <a:prstGeom prst="line">
            <a:avLst/>
          </a:prstGeom>
          <a:noFill/>
          <a:ln w="28575">
            <a:solidFill>
              <a:srgbClr val="0000FF"/>
            </a:solidFill>
            <a:round/>
            <a:headEnd/>
            <a:tailEnd/>
          </a:ln>
        </p:spPr>
        <p:txBody>
          <a:bodyPr/>
          <a:lstStyle/>
          <a:p>
            <a:endParaRPr lang="zh-CN" altLang="en-US"/>
          </a:p>
        </p:txBody>
      </p:sp>
      <p:sp>
        <p:nvSpPr>
          <p:cNvPr id="14344" name="Text Box 8"/>
          <p:cNvSpPr txBox="1">
            <a:spLocks noChangeArrowheads="1"/>
          </p:cNvSpPr>
          <p:nvPr/>
        </p:nvSpPr>
        <p:spPr bwMode="auto">
          <a:xfrm>
            <a:off x="6516216" y="846725"/>
            <a:ext cx="2627784" cy="710067"/>
          </a:xfrm>
          <a:prstGeom prst="rect">
            <a:avLst/>
          </a:prstGeom>
          <a:solidFill>
            <a:schemeClr val="accent2">
              <a:lumMod val="20000"/>
              <a:lumOff val="80000"/>
            </a:schemeClr>
          </a:solidFill>
          <a:ln w="9525">
            <a:noFill/>
            <a:miter lim="800000"/>
            <a:headEnd/>
            <a:tailEnd/>
          </a:ln>
        </p:spPr>
        <p:txBody>
          <a:bodyPr wrap="square" lIns="90000" tIns="46800" rIns="90000" bIns="46800" anchor="ctr">
            <a:spAutoFit/>
          </a:bodyPr>
          <a:lstStyle/>
          <a:p>
            <a:pPr algn="ctr" eaLnBrk="0" hangingPunct="0">
              <a:spcBef>
                <a:spcPct val="50000"/>
              </a:spcBef>
            </a:pPr>
            <a:r>
              <a:rPr lang="zh-CN" altLang="en-US" sz="1600" b="1" dirty="0">
                <a:latin typeface="Times New Roman" pitchFamily="18" charset="0"/>
                <a:ea typeface="黑体" pitchFamily="49" charset="-122"/>
              </a:rPr>
              <a:t>大脑纵裂</a:t>
            </a:r>
            <a:endParaRPr lang="en-US" altLang="zh-CN" sz="1600" b="1" dirty="0">
              <a:latin typeface="Times New Roman" pitchFamily="18" charset="0"/>
              <a:ea typeface="黑体" pitchFamily="49" charset="-122"/>
            </a:endParaRPr>
          </a:p>
          <a:p>
            <a:pPr eaLnBrk="0" hangingPunct="0">
              <a:spcBef>
                <a:spcPct val="50000"/>
              </a:spcBef>
            </a:pPr>
            <a:r>
              <a:rPr lang="en-US" altLang="zh-CN" sz="1600" b="1" dirty="0">
                <a:latin typeface="Times New Roman" pitchFamily="18" charset="0"/>
              </a:rPr>
              <a:t>longitudinal fissure of brain</a:t>
            </a:r>
            <a:endParaRPr lang="zh-CN" altLang="en-US" sz="1600" b="1" dirty="0">
              <a:latin typeface="Times New Roman" pitchFamily="18" charset="0"/>
              <a:ea typeface="黑体" pitchFamily="49" charset="-122"/>
            </a:endParaRPr>
          </a:p>
        </p:txBody>
      </p:sp>
      <p:sp>
        <p:nvSpPr>
          <p:cNvPr id="63497" name="Text Box 9"/>
          <p:cNvSpPr txBox="1">
            <a:spLocks noChangeArrowheads="1"/>
          </p:cNvSpPr>
          <p:nvPr/>
        </p:nvSpPr>
        <p:spPr bwMode="auto">
          <a:xfrm>
            <a:off x="3048000" y="1905000"/>
            <a:ext cx="2133600" cy="457200"/>
          </a:xfrm>
          <a:prstGeom prst="rect">
            <a:avLst/>
          </a:prstGeom>
          <a:noFill/>
          <a:ln w="9525">
            <a:noFill/>
            <a:miter lim="800000"/>
            <a:headEnd/>
            <a:tailEnd/>
          </a:ln>
        </p:spPr>
        <p:txBody>
          <a:bodyPr>
            <a:spAutoFit/>
          </a:bodyPr>
          <a:lstStyle/>
          <a:p>
            <a:pPr eaLnBrk="0" hangingPunct="0">
              <a:spcBef>
                <a:spcPct val="50000"/>
              </a:spcBef>
            </a:pPr>
            <a:endParaRPr lang="zh-CN" altLang="zh-CN" sz="2400">
              <a:latin typeface="Times New Roman"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14339">
                                            <p:bg/>
                                          </p:spTgt>
                                        </p:tgtEl>
                                        <p:attrNameLst>
                                          <p:attrName>style.visibility</p:attrName>
                                        </p:attrNameLst>
                                      </p:cBhvr>
                                      <p:to>
                                        <p:strVal val="visible"/>
                                      </p:to>
                                    </p:set>
                                    <p:animEffect transition="in" filter="wipe(up)">
                                      <p:cBhvr>
                                        <p:cTn id="7" dur="75"/>
                                        <p:tgtEl>
                                          <p:spTgt spid="14339">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iterate type="lt">
                                    <p:tmPct val="100000"/>
                                  </p:iterate>
                                  <p:childTnLst>
                                    <p:set>
                                      <p:cBhvr>
                                        <p:cTn id="11" dur="1" fill="hold">
                                          <p:stCondLst>
                                            <p:cond delay="0"/>
                                          </p:stCondLst>
                                        </p:cTn>
                                        <p:tgtEl>
                                          <p:spTgt spid="14339">
                                            <p:txEl>
                                              <p:pRg st="0" end="0"/>
                                            </p:txEl>
                                          </p:spTgt>
                                        </p:tgtEl>
                                        <p:attrNameLst>
                                          <p:attrName>style.visibility</p:attrName>
                                        </p:attrNameLst>
                                      </p:cBhvr>
                                      <p:to>
                                        <p:strVal val="visible"/>
                                      </p:to>
                                    </p:set>
                                    <p:animEffect transition="in" filter="wipe(up)">
                                      <p:cBhvr>
                                        <p:cTn id="12" dur="75"/>
                                        <p:tgtEl>
                                          <p:spTgt spid="143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iterate type="lt">
                                    <p:tmPct val="100000"/>
                                  </p:iterate>
                                  <p:childTnLst>
                                    <p:set>
                                      <p:cBhvr>
                                        <p:cTn id="16" dur="1" fill="hold">
                                          <p:stCondLst>
                                            <p:cond delay="0"/>
                                          </p:stCondLst>
                                        </p:cTn>
                                        <p:tgtEl>
                                          <p:spTgt spid="14339">
                                            <p:txEl>
                                              <p:pRg st="1" end="1"/>
                                            </p:txEl>
                                          </p:spTgt>
                                        </p:tgtEl>
                                        <p:attrNameLst>
                                          <p:attrName>style.visibility</p:attrName>
                                        </p:attrNameLst>
                                      </p:cBhvr>
                                      <p:to>
                                        <p:strVal val="visible"/>
                                      </p:to>
                                    </p:set>
                                    <p:animEffect transition="in" filter="wipe(up)">
                                      <p:cBhvr>
                                        <p:cTn id="17" dur="75"/>
                                        <p:tgtEl>
                                          <p:spTgt spid="143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1433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434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iterate type="lt">
                                    <p:tmPct val="100000"/>
                                  </p:iterate>
                                  <p:childTnLst>
                                    <p:set>
                                      <p:cBhvr>
                                        <p:cTn id="29" dur="1" fill="hold">
                                          <p:stCondLst>
                                            <p:cond delay="0"/>
                                          </p:stCondLst>
                                        </p:cTn>
                                        <p:tgtEl>
                                          <p:spTgt spid="14341">
                                            <p:bg/>
                                          </p:spTgt>
                                        </p:tgtEl>
                                        <p:attrNameLst>
                                          <p:attrName>style.visibility</p:attrName>
                                        </p:attrNameLst>
                                      </p:cBhvr>
                                      <p:to>
                                        <p:strVal val="visible"/>
                                      </p:to>
                                    </p:set>
                                    <p:animEffect transition="in" filter="wipe(up)">
                                      <p:cBhvr>
                                        <p:cTn id="30" dur="75"/>
                                        <p:tgtEl>
                                          <p:spTgt spid="14341">
                                            <p:bg/>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iterate type="lt">
                                    <p:tmPct val="100000"/>
                                  </p:iterate>
                                  <p:childTnLst>
                                    <p:set>
                                      <p:cBhvr>
                                        <p:cTn id="34" dur="1" fill="hold">
                                          <p:stCondLst>
                                            <p:cond delay="0"/>
                                          </p:stCondLst>
                                        </p:cTn>
                                        <p:tgtEl>
                                          <p:spTgt spid="14341">
                                            <p:txEl>
                                              <p:pRg st="0" end="0"/>
                                            </p:txEl>
                                          </p:spTgt>
                                        </p:tgtEl>
                                        <p:attrNameLst>
                                          <p:attrName>style.visibility</p:attrName>
                                        </p:attrNameLst>
                                      </p:cBhvr>
                                      <p:to>
                                        <p:strVal val="visible"/>
                                      </p:to>
                                    </p:set>
                                    <p:animEffect transition="in" filter="wipe(up)">
                                      <p:cBhvr>
                                        <p:cTn id="35" dur="75"/>
                                        <p:tgtEl>
                                          <p:spTgt spid="14341">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iterate type="lt">
                                    <p:tmPct val="100000"/>
                                  </p:iterate>
                                  <p:childTnLst>
                                    <p:set>
                                      <p:cBhvr>
                                        <p:cTn id="39" dur="1" fill="hold">
                                          <p:stCondLst>
                                            <p:cond delay="0"/>
                                          </p:stCondLst>
                                        </p:cTn>
                                        <p:tgtEl>
                                          <p:spTgt spid="14341">
                                            <p:txEl>
                                              <p:pRg st="1" end="1"/>
                                            </p:txEl>
                                          </p:spTgt>
                                        </p:tgtEl>
                                        <p:attrNameLst>
                                          <p:attrName>style.visibility</p:attrName>
                                        </p:attrNameLst>
                                      </p:cBhvr>
                                      <p:to>
                                        <p:strVal val="visible"/>
                                      </p:to>
                                    </p:set>
                                    <p:animEffect transition="in" filter="wipe(up)">
                                      <p:cBhvr>
                                        <p:cTn id="40" dur="75"/>
                                        <p:tgtEl>
                                          <p:spTgt spid="14341">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499"/>
                                          </p:stCondLst>
                                        </p:cTn>
                                        <p:tgtEl>
                                          <p:spTgt spid="143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143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14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animBg="1"/>
      <p:bldP spid="14340" grpId="0" animBg="1"/>
      <p:bldP spid="14341" grpId="0" build="p" animBg="1"/>
      <p:bldP spid="14343" grpId="0" animBg="1"/>
      <p:bldP spid="14344"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362" name="Picture 2" descr="2"/>
          <p:cNvPicPr>
            <a:picLocks noChangeAspect="1" noChangeArrowheads="1"/>
          </p:cNvPicPr>
          <p:nvPr/>
        </p:nvPicPr>
        <p:blipFill>
          <a:blip r:embed="rId3" cstate="print">
            <a:lum bright="-24000"/>
          </a:blip>
          <a:srcRect/>
          <a:stretch>
            <a:fillRect/>
          </a:stretch>
        </p:blipFill>
        <p:spPr bwMode="auto">
          <a:xfrm>
            <a:off x="4951413" y="4032250"/>
            <a:ext cx="4192587" cy="2825750"/>
          </a:xfrm>
          <a:prstGeom prst="rect">
            <a:avLst/>
          </a:prstGeom>
          <a:noFill/>
          <a:ln w="9525">
            <a:noFill/>
            <a:miter lim="800000"/>
            <a:headEnd/>
            <a:tailEnd/>
          </a:ln>
        </p:spPr>
      </p:pic>
      <p:pic>
        <p:nvPicPr>
          <p:cNvPr id="15363" name="Picture 3" descr="大脑外侧面1"/>
          <p:cNvPicPr>
            <a:picLocks noChangeAspect="1" noChangeArrowheads="1"/>
          </p:cNvPicPr>
          <p:nvPr/>
        </p:nvPicPr>
        <p:blipFill>
          <a:blip r:embed="rId4" cstate="print">
            <a:lum bright="-24000"/>
          </a:blip>
          <a:srcRect/>
          <a:stretch>
            <a:fillRect/>
          </a:stretch>
        </p:blipFill>
        <p:spPr bwMode="auto">
          <a:xfrm>
            <a:off x="3581398" y="0"/>
            <a:ext cx="5562601" cy="3946525"/>
          </a:xfrm>
          <a:prstGeom prst="rect">
            <a:avLst/>
          </a:prstGeom>
          <a:noFill/>
          <a:ln w="9525">
            <a:noFill/>
            <a:miter lim="800000"/>
            <a:headEnd/>
            <a:tailEnd/>
          </a:ln>
        </p:spPr>
      </p:pic>
      <p:sp>
        <p:nvSpPr>
          <p:cNvPr id="15364" name="Rectangle 4"/>
          <p:cNvSpPr>
            <a:spLocks noGrp="1" noChangeArrowheads="1"/>
          </p:cNvSpPr>
          <p:nvPr>
            <p:ph type="title"/>
          </p:nvPr>
        </p:nvSpPr>
        <p:spPr>
          <a:xfrm>
            <a:off x="0" y="188640"/>
            <a:ext cx="1708685" cy="1224136"/>
          </a:xfrm>
        </p:spPr>
        <p:txBody>
          <a:bodyPr>
            <a:normAutofit/>
          </a:bodyPr>
          <a:lstStyle/>
          <a:p>
            <a:r>
              <a:rPr lang="zh-CN" altLang="en-US" sz="3200" b="1" dirty="0">
                <a:ea typeface="黑体" pitchFamily="49" charset="-122"/>
              </a:rPr>
              <a:t>  </a:t>
            </a:r>
            <a:r>
              <a:rPr lang="zh-CN" altLang="en-US" sz="2700" b="1" dirty="0">
                <a:ea typeface="黑体" pitchFamily="49" charset="-122"/>
              </a:rPr>
              <a:t>分叶</a:t>
            </a:r>
            <a:r>
              <a:rPr lang="en-US" altLang="zh-CN" sz="2700" b="1" dirty="0">
                <a:ea typeface="黑体" pitchFamily="49" charset="-122"/>
              </a:rPr>
              <a:t/>
            </a:r>
            <a:br>
              <a:rPr lang="en-US" altLang="zh-CN" sz="2700" b="1" dirty="0">
                <a:ea typeface="黑体" pitchFamily="49" charset="-122"/>
              </a:rPr>
            </a:br>
            <a:r>
              <a:rPr lang="en-US" altLang="zh-CN" sz="2600" dirty="0" err="1" smtClean="0">
                <a:solidFill>
                  <a:schemeClr val="tx1"/>
                </a:solidFill>
                <a:latin typeface="Times New Roman" pitchFamily="18" charset="0"/>
              </a:rPr>
              <a:t>Lobulation</a:t>
            </a:r>
            <a:endParaRPr lang="zh-CN" altLang="en-US" sz="2600" dirty="0">
              <a:solidFill>
                <a:schemeClr val="tx1"/>
              </a:solidFill>
              <a:ea typeface="黑体" pitchFamily="49" charset="-122"/>
            </a:endParaRPr>
          </a:p>
        </p:txBody>
      </p:sp>
      <p:sp>
        <p:nvSpPr>
          <p:cNvPr id="15365" name="Line 5"/>
          <p:cNvSpPr>
            <a:spLocks noChangeShapeType="1"/>
          </p:cNvSpPr>
          <p:nvPr/>
        </p:nvSpPr>
        <p:spPr bwMode="auto">
          <a:xfrm>
            <a:off x="4114800" y="4038600"/>
            <a:ext cx="0" cy="1981200"/>
          </a:xfrm>
          <a:prstGeom prst="line">
            <a:avLst/>
          </a:prstGeom>
          <a:noFill/>
          <a:ln w="19050">
            <a:solidFill>
              <a:schemeClr val="tx1"/>
            </a:solidFill>
            <a:round/>
            <a:headEnd/>
            <a:tailEnd/>
          </a:ln>
        </p:spPr>
        <p:txBody>
          <a:bodyPr/>
          <a:lstStyle/>
          <a:p>
            <a:endParaRPr lang="zh-CN" altLang="en-US"/>
          </a:p>
        </p:txBody>
      </p:sp>
      <p:sp>
        <p:nvSpPr>
          <p:cNvPr id="15366" name="Text Box 6"/>
          <p:cNvSpPr txBox="1">
            <a:spLocks noChangeArrowheads="1"/>
          </p:cNvSpPr>
          <p:nvPr/>
        </p:nvSpPr>
        <p:spPr bwMode="auto">
          <a:xfrm>
            <a:off x="3733797" y="2209800"/>
            <a:ext cx="990600" cy="400110"/>
          </a:xfrm>
          <a:prstGeom prst="rect">
            <a:avLst/>
          </a:prstGeom>
          <a:solidFill>
            <a:srgbClr val="99FFCC"/>
          </a:solidFill>
          <a:ln w="9525">
            <a:noFill/>
            <a:miter lim="800000"/>
            <a:headEnd/>
            <a:tailEnd/>
          </a:ln>
        </p:spPr>
        <p:txBody>
          <a:bodyPr wrap="square">
            <a:spAutoFit/>
          </a:bodyPr>
          <a:lstStyle/>
          <a:p>
            <a:pPr eaLnBrk="0" hangingPunct="0">
              <a:spcBef>
                <a:spcPct val="50000"/>
              </a:spcBef>
            </a:pPr>
            <a:r>
              <a:rPr lang="zh-CN" altLang="en-US" sz="2000" b="1" dirty="0">
                <a:latin typeface="Times New Roman" pitchFamily="18" charset="0"/>
                <a:ea typeface="黑体" pitchFamily="49" charset="-122"/>
              </a:rPr>
              <a:t>外侧沟</a:t>
            </a:r>
          </a:p>
        </p:txBody>
      </p:sp>
      <p:sp>
        <p:nvSpPr>
          <p:cNvPr id="15367" name="Line 7"/>
          <p:cNvSpPr>
            <a:spLocks noChangeShapeType="1"/>
          </p:cNvSpPr>
          <p:nvPr/>
        </p:nvSpPr>
        <p:spPr bwMode="auto">
          <a:xfrm flipH="1" flipV="1">
            <a:off x="4800600" y="854074"/>
            <a:ext cx="1524000" cy="288925"/>
          </a:xfrm>
          <a:prstGeom prst="line">
            <a:avLst/>
          </a:prstGeom>
          <a:noFill/>
          <a:ln w="28575">
            <a:solidFill>
              <a:schemeClr val="tx1"/>
            </a:solidFill>
            <a:round/>
            <a:headEnd/>
            <a:tailEnd/>
          </a:ln>
        </p:spPr>
        <p:txBody>
          <a:bodyPr/>
          <a:lstStyle/>
          <a:p>
            <a:endParaRPr lang="zh-CN" altLang="en-US"/>
          </a:p>
        </p:txBody>
      </p:sp>
      <p:sp>
        <p:nvSpPr>
          <p:cNvPr id="15368" name="Text Box 8"/>
          <p:cNvSpPr txBox="1">
            <a:spLocks noChangeArrowheads="1"/>
          </p:cNvSpPr>
          <p:nvPr/>
        </p:nvSpPr>
        <p:spPr bwMode="auto">
          <a:xfrm>
            <a:off x="3810000" y="533400"/>
            <a:ext cx="990600" cy="396875"/>
          </a:xfrm>
          <a:prstGeom prst="rect">
            <a:avLst/>
          </a:prstGeom>
          <a:solidFill>
            <a:srgbClr val="99FFCC"/>
          </a:solidFill>
          <a:ln w="9525">
            <a:noFill/>
            <a:miter lim="800000"/>
            <a:headEnd/>
            <a:tailEnd/>
          </a:ln>
        </p:spPr>
        <p:txBody>
          <a:bodyPr wrap="square">
            <a:spAutoFit/>
          </a:bodyPr>
          <a:lstStyle/>
          <a:p>
            <a:pPr eaLnBrk="0" hangingPunct="0">
              <a:spcBef>
                <a:spcPct val="50000"/>
              </a:spcBef>
            </a:pPr>
            <a:r>
              <a:rPr lang="zh-CN" altLang="en-US" sz="2000" b="1" dirty="0">
                <a:latin typeface="Times New Roman" pitchFamily="18" charset="0"/>
                <a:ea typeface="黑体" pitchFamily="49" charset="-122"/>
              </a:rPr>
              <a:t>中央沟</a:t>
            </a:r>
          </a:p>
        </p:txBody>
      </p:sp>
      <p:sp>
        <p:nvSpPr>
          <p:cNvPr id="15369" name="Line 9"/>
          <p:cNvSpPr>
            <a:spLocks noChangeShapeType="1"/>
          </p:cNvSpPr>
          <p:nvPr/>
        </p:nvSpPr>
        <p:spPr bwMode="auto">
          <a:xfrm flipV="1">
            <a:off x="7696200" y="914400"/>
            <a:ext cx="0" cy="798513"/>
          </a:xfrm>
          <a:prstGeom prst="line">
            <a:avLst/>
          </a:prstGeom>
          <a:noFill/>
          <a:ln w="28575">
            <a:solidFill>
              <a:schemeClr val="tx1"/>
            </a:solidFill>
            <a:round/>
            <a:headEnd/>
            <a:tailEnd/>
          </a:ln>
        </p:spPr>
        <p:txBody>
          <a:bodyPr/>
          <a:lstStyle/>
          <a:p>
            <a:endParaRPr lang="zh-CN" altLang="en-US"/>
          </a:p>
        </p:txBody>
      </p:sp>
      <p:sp>
        <p:nvSpPr>
          <p:cNvPr id="15370" name="Text Box 10"/>
          <p:cNvSpPr txBox="1">
            <a:spLocks noChangeArrowheads="1"/>
          </p:cNvSpPr>
          <p:nvPr/>
        </p:nvSpPr>
        <p:spPr bwMode="auto">
          <a:xfrm>
            <a:off x="7162800" y="457200"/>
            <a:ext cx="990598" cy="396875"/>
          </a:xfrm>
          <a:prstGeom prst="rect">
            <a:avLst/>
          </a:prstGeom>
          <a:solidFill>
            <a:srgbClr val="99FFCC"/>
          </a:solidFill>
          <a:ln w="9525">
            <a:noFill/>
            <a:miter lim="800000"/>
            <a:headEnd/>
            <a:tailEnd/>
          </a:ln>
        </p:spPr>
        <p:txBody>
          <a:bodyPr wrap="square">
            <a:spAutoFit/>
          </a:bodyPr>
          <a:lstStyle/>
          <a:p>
            <a:pPr eaLnBrk="0" hangingPunct="0">
              <a:spcBef>
                <a:spcPct val="50000"/>
              </a:spcBef>
            </a:pPr>
            <a:r>
              <a:rPr lang="zh-CN" altLang="en-US" sz="2000" b="1" dirty="0">
                <a:latin typeface="Times New Roman" pitchFamily="18" charset="0"/>
                <a:ea typeface="黑体" pitchFamily="49" charset="-122"/>
              </a:rPr>
              <a:t>顶枕沟</a:t>
            </a:r>
          </a:p>
        </p:txBody>
      </p:sp>
      <p:sp>
        <p:nvSpPr>
          <p:cNvPr id="15371" name="Text Box 11"/>
          <p:cNvSpPr txBox="1">
            <a:spLocks noChangeArrowheads="1"/>
          </p:cNvSpPr>
          <p:nvPr/>
        </p:nvSpPr>
        <p:spPr bwMode="auto">
          <a:xfrm>
            <a:off x="4343400" y="1447800"/>
            <a:ext cx="1066800" cy="457200"/>
          </a:xfrm>
          <a:prstGeom prst="rect">
            <a:avLst/>
          </a:prstGeom>
          <a:noFill/>
          <a:ln w="9525">
            <a:noFill/>
            <a:miter lim="800000"/>
            <a:headEnd/>
            <a:tailEnd/>
          </a:ln>
        </p:spPr>
        <p:txBody>
          <a:bodyPr>
            <a:spAutoFit/>
          </a:bodyPr>
          <a:lstStyle/>
          <a:p>
            <a:pPr eaLnBrk="0" hangingPunct="0">
              <a:spcBef>
                <a:spcPct val="50000"/>
              </a:spcBef>
            </a:pPr>
            <a:r>
              <a:rPr lang="zh-CN" altLang="en-US" sz="2400" b="1">
                <a:solidFill>
                  <a:srgbClr val="FF3300"/>
                </a:solidFill>
                <a:latin typeface="Times New Roman" pitchFamily="18" charset="0"/>
              </a:rPr>
              <a:t>额  叶</a:t>
            </a:r>
          </a:p>
        </p:txBody>
      </p:sp>
      <p:sp>
        <p:nvSpPr>
          <p:cNvPr id="15372" name="Text Box 12"/>
          <p:cNvSpPr txBox="1">
            <a:spLocks noChangeArrowheads="1"/>
          </p:cNvSpPr>
          <p:nvPr/>
        </p:nvSpPr>
        <p:spPr bwMode="auto">
          <a:xfrm>
            <a:off x="5638800" y="2590800"/>
            <a:ext cx="1066800" cy="457200"/>
          </a:xfrm>
          <a:prstGeom prst="rect">
            <a:avLst/>
          </a:prstGeom>
          <a:noFill/>
          <a:ln w="9525">
            <a:noFill/>
            <a:miter lim="800000"/>
            <a:headEnd/>
            <a:tailEnd/>
          </a:ln>
        </p:spPr>
        <p:txBody>
          <a:bodyPr>
            <a:spAutoFit/>
          </a:bodyPr>
          <a:lstStyle/>
          <a:p>
            <a:pPr eaLnBrk="0" hangingPunct="0">
              <a:spcBef>
                <a:spcPct val="50000"/>
              </a:spcBef>
            </a:pPr>
            <a:r>
              <a:rPr lang="zh-CN" altLang="en-US" sz="2400" b="1">
                <a:solidFill>
                  <a:srgbClr val="FF3300"/>
                </a:solidFill>
                <a:latin typeface="Times New Roman" pitchFamily="18" charset="0"/>
              </a:rPr>
              <a:t>颞   叶</a:t>
            </a:r>
          </a:p>
        </p:txBody>
      </p:sp>
      <p:sp>
        <p:nvSpPr>
          <p:cNvPr id="15373" name="Text Box 13"/>
          <p:cNvSpPr txBox="1">
            <a:spLocks noChangeArrowheads="1"/>
          </p:cNvSpPr>
          <p:nvPr/>
        </p:nvSpPr>
        <p:spPr bwMode="auto">
          <a:xfrm>
            <a:off x="6400800" y="1143000"/>
            <a:ext cx="990600" cy="457200"/>
          </a:xfrm>
          <a:prstGeom prst="rect">
            <a:avLst/>
          </a:prstGeom>
          <a:noFill/>
          <a:ln w="9525">
            <a:noFill/>
            <a:miter lim="800000"/>
            <a:headEnd/>
            <a:tailEnd/>
          </a:ln>
        </p:spPr>
        <p:txBody>
          <a:bodyPr>
            <a:spAutoFit/>
          </a:bodyPr>
          <a:lstStyle/>
          <a:p>
            <a:pPr eaLnBrk="0" hangingPunct="0">
              <a:spcBef>
                <a:spcPct val="50000"/>
              </a:spcBef>
            </a:pPr>
            <a:r>
              <a:rPr lang="zh-CN" altLang="en-US" sz="2400" b="1">
                <a:solidFill>
                  <a:srgbClr val="FF3300"/>
                </a:solidFill>
                <a:latin typeface="Times New Roman" pitchFamily="18" charset="0"/>
              </a:rPr>
              <a:t>顶  叶</a:t>
            </a:r>
          </a:p>
        </p:txBody>
      </p:sp>
      <p:sp>
        <p:nvSpPr>
          <p:cNvPr id="15374" name="Text Box 14"/>
          <p:cNvSpPr txBox="1">
            <a:spLocks noChangeArrowheads="1"/>
          </p:cNvSpPr>
          <p:nvPr/>
        </p:nvSpPr>
        <p:spPr bwMode="auto">
          <a:xfrm>
            <a:off x="7543800" y="2057400"/>
            <a:ext cx="549275" cy="914400"/>
          </a:xfrm>
          <a:prstGeom prst="rect">
            <a:avLst/>
          </a:prstGeom>
          <a:noFill/>
          <a:ln w="9525">
            <a:noFill/>
            <a:miter lim="800000"/>
            <a:headEnd/>
            <a:tailEnd/>
          </a:ln>
        </p:spPr>
        <p:txBody>
          <a:bodyPr vert="eaVert">
            <a:spAutoFit/>
          </a:bodyPr>
          <a:lstStyle/>
          <a:p>
            <a:pPr eaLnBrk="0" hangingPunct="0">
              <a:spcBef>
                <a:spcPct val="50000"/>
              </a:spcBef>
            </a:pPr>
            <a:r>
              <a:rPr lang="zh-CN" altLang="en-US" sz="2400" b="1">
                <a:solidFill>
                  <a:srgbClr val="FF3300"/>
                </a:solidFill>
                <a:latin typeface="Times New Roman" pitchFamily="18" charset="0"/>
              </a:rPr>
              <a:t>枕  叶</a:t>
            </a:r>
          </a:p>
        </p:txBody>
      </p:sp>
      <p:pic>
        <p:nvPicPr>
          <p:cNvPr id="15375" name="Picture 15" descr="5"/>
          <p:cNvPicPr>
            <a:picLocks noChangeAspect="1" noChangeArrowheads="1"/>
          </p:cNvPicPr>
          <p:nvPr/>
        </p:nvPicPr>
        <p:blipFill>
          <a:blip r:embed="rId5" cstate="print">
            <a:lum bright="-24000"/>
          </a:blip>
          <a:srcRect/>
          <a:stretch>
            <a:fillRect/>
          </a:stretch>
        </p:blipFill>
        <p:spPr bwMode="auto">
          <a:xfrm>
            <a:off x="304800" y="3830184"/>
            <a:ext cx="4114800" cy="2952750"/>
          </a:xfrm>
          <a:prstGeom prst="rect">
            <a:avLst/>
          </a:prstGeom>
          <a:noFill/>
          <a:ln w="9525">
            <a:noFill/>
            <a:miter lim="800000"/>
            <a:headEnd/>
            <a:tailEnd/>
          </a:ln>
        </p:spPr>
      </p:pic>
      <p:sp>
        <p:nvSpPr>
          <p:cNvPr id="15376" name="Line 16"/>
          <p:cNvSpPr>
            <a:spLocks noChangeShapeType="1"/>
          </p:cNvSpPr>
          <p:nvPr/>
        </p:nvSpPr>
        <p:spPr bwMode="auto">
          <a:xfrm flipV="1">
            <a:off x="4724399" y="2362200"/>
            <a:ext cx="990600" cy="15876"/>
          </a:xfrm>
          <a:prstGeom prst="line">
            <a:avLst/>
          </a:prstGeom>
          <a:noFill/>
          <a:ln w="28575">
            <a:solidFill>
              <a:schemeClr val="tx1"/>
            </a:solidFill>
            <a:round/>
            <a:headEnd/>
            <a:tailEnd/>
          </a:ln>
        </p:spPr>
        <p:txBody>
          <a:bodyPr/>
          <a:lstStyle/>
          <a:p>
            <a:endParaRPr lang="zh-CN" altLang="en-US"/>
          </a:p>
        </p:txBody>
      </p:sp>
      <p:sp>
        <p:nvSpPr>
          <p:cNvPr id="15377" name="Line 17"/>
          <p:cNvSpPr>
            <a:spLocks noChangeShapeType="1"/>
          </p:cNvSpPr>
          <p:nvPr/>
        </p:nvSpPr>
        <p:spPr bwMode="auto">
          <a:xfrm flipH="1" flipV="1">
            <a:off x="914400" y="3898112"/>
            <a:ext cx="533400" cy="750087"/>
          </a:xfrm>
          <a:prstGeom prst="line">
            <a:avLst/>
          </a:prstGeom>
          <a:noFill/>
          <a:ln w="28575">
            <a:solidFill>
              <a:schemeClr val="tx1"/>
            </a:solidFill>
            <a:round/>
            <a:headEnd/>
            <a:tailEnd/>
          </a:ln>
        </p:spPr>
        <p:txBody>
          <a:bodyPr/>
          <a:lstStyle/>
          <a:p>
            <a:endParaRPr lang="zh-CN" altLang="en-US"/>
          </a:p>
        </p:txBody>
      </p:sp>
      <p:sp>
        <p:nvSpPr>
          <p:cNvPr id="15378" name="Text Box 18"/>
          <p:cNvSpPr txBox="1">
            <a:spLocks noChangeArrowheads="1"/>
          </p:cNvSpPr>
          <p:nvPr/>
        </p:nvSpPr>
        <p:spPr bwMode="auto">
          <a:xfrm>
            <a:off x="382809" y="3505200"/>
            <a:ext cx="1164856" cy="400110"/>
          </a:xfrm>
          <a:prstGeom prst="rect">
            <a:avLst/>
          </a:prstGeom>
          <a:solidFill>
            <a:srgbClr val="99FFCC"/>
          </a:solidFill>
          <a:ln w="9525">
            <a:noFill/>
            <a:miter lim="800000"/>
            <a:headEnd/>
            <a:tailEnd/>
          </a:ln>
        </p:spPr>
        <p:txBody>
          <a:bodyPr wrap="square">
            <a:spAutoFit/>
          </a:bodyPr>
          <a:lstStyle/>
          <a:p>
            <a:pPr eaLnBrk="0" hangingPunct="0">
              <a:spcBef>
                <a:spcPct val="50000"/>
              </a:spcBef>
            </a:pPr>
            <a:r>
              <a:rPr lang="zh-CN" altLang="en-US" sz="2000" b="1" dirty="0">
                <a:latin typeface="Times New Roman" pitchFamily="18" charset="0"/>
                <a:ea typeface="黑体" pitchFamily="49" charset="-122"/>
              </a:rPr>
              <a:t>胼胝体</a:t>
            </a:r>
          </a:p>
        </p:txBody>
      </p:sp>
      <p:sp>
        <p:nvSpPr>
          <p:cNvPr id="15379" name="Line 19"/>
          <p:cNvSpPr>
            <a:spLocks noChangeShapeType="1"/>
          </p:cNvSpPr>
          <p:nvPr/>
        </p:nvSpPr>
        <p:spPr bwMode="auto">
          <a:xfrm flipV="1">
            <a:off x="7543800" y="2819400"/>
            <a:ext cx="0" cy="457200"/>
          </a:xfrm>
          <a:prstGeom prst="line">
            <a:avLst/>
          </a:prstGeom>
          <a:noFill/>
          <a:ln w="28575">
            <a:solidFill>
              <a:schemeClr val="tx1"/>
            </a:solidFill>
            <a:round/>
            <a:headEnd/>
            <a:tailEnd type="triangle" w="med" len="med"/>
          </a:ln>
        </p:spPr>
        <p:txBody>
          <a:bodyPr/>
          <a:lstStyle/>
          <a:p>
            <a:endParaRPr lang="zh-CN" altLang="en-US"/>
          </a:p>
        </p:txBody>
      </p:sp>
      <p:sp>
        <p:nvSpPr>
          <p:cNvPr id="15380" name="Text Box 20"/>
          <p:cNvSpPr txBox="1">
            <a:spLocks noChangeArrowheads="1"/>
          </p:cNvSpPr>
          <p:nvPr/>
        </p:nvSpPr>
        <p:spPr bwMode="auto">
          <a:xfrm>
            <a:off x="7010400" y="3200400"/>
            <a:ext cx="1295399" cy="396875"/>
          </a:xfrm>
          <a:prstGeom prst="rect">
            <a:avLst/>
          </a:prstGeom>
          <a:solidFill>
            <a:srgbClr val="99FFCC"/>
          </a:solidFill>
          <a:ln w="9525">
            <a:noFill/>
            <a:miter lim="800000"/>
            <a:headEnd/>
            <a:tailEnd/>
          </a:ln>
        </p:spPr>
        <p:txBody>
          <a:bodyPr wrap="square">
            <a:spAutoFit/>
          </a:bodyPr>
          <a:lstStyle/>
          <a:p>
            <a:pPr eaLnBrk="0" hangingPunct="0">
              <a:spcBef>
                <a:spcPct val="50000"/>
              </a:spcBef>
            </a:pPr>
            <a:r>
              <a:rPr lang="zh-CN" altLang="en-US" sz="2000" b="1">
                <a:latin typeface="Times New Roman" pitchFamily="18" charset="0"/>
                <a:ea typeface="黑体" pitchFamily="49" charset="-122"/>
              </a:rPr>
              <a:t>枕前切迹</a:t>
            </a:r>
          </a:p>
        </p:txBody>
      </p:sp>
      <p:sp>
        <p:nvSpPr>
          <p:cNvPr id="15381" name="Line 21"/>
          <p:cNvSpPr>
            <a:spLocks noChangeShapeType="1"/>
          </p:cNvSpPr>
          <p:nvPr/>
        </p:nvSpPr>
        <p:spPr bwMode="auto">
          <a:xfrm flipV="1">
            <a:off x="3505199" y="3733799"/>
            <a:ext cx="501116" cy="914399"/>
          </a:xfrm>
          <a:prstGeom prst="line">
            <a:avLst/>
          </a:prstGeom>
          <a:noFill/>
          <a:ln w="28575">
            <a:solidFill>
              <a:schemeClr val="tx1"/>
            </a:solidFill>
            <a:round/>
            <a:headEnd/>
            <a:tailEnd/>
          </a:ln>
        </p:spPr>
        <p:txBody>
          <a:bodyPr/>
          <a:lstStyle/>
          <a:p>
            <a:endParaRPr lang="zh-CN" altLang="en-US"/>
          </a:p>
        </p:txBody>
      </p:sp>
      <p:sp>
        <p:nvSpPr>
          <p:cNvPr id="15382" name="Text Box 22"/>
          <p:cNvSpPr txBox="1">
            <a:spLocks noChangeArrowheads="1"/>
          </p:cNvSpPr>
          <p:nvPr/>
        </p:nvSpPr>
        <p:spPr bwMode="auto">
          <a:xfrm>
            <a:off x="3613685" y="3398837"/>
            <a:ext cx="990600" cy="396875"/>
          </a:xfrm>
          <a:prstGeom prst="rect">
            <a:avLst/>
          </a:prstGeom>
          <a:solidFill>
            <a:srgbClr val="99FFCC"/>
          </a:solidFill>
          <a:ln w="9525">
            <a:noFill/>
            <a:miter lim="800000"/>
            <a:headEnd/>
            <a:tailEnd/>
          </a:ln>
        </p:spPr>
        <p:txBody>
          <a:bodyPr wrap="square">
            <a:spAutoFit/>
          </a:bodyPr>
          <a:lstStyle/>
          <a:p>
            <a:pPr eaLnBrk="0" hangingPunct="0">
              <a:spcBef>
                <a:spcPct val="50000"/>
              </a:spcBef>
            </a:pPr>
            <a:r>
              <a:rPr lang="zh-CN" altLang="en-US" sz="2000" b="1" dirty="0">
                <a:latin typeface="Times New Roman" pitchFamily="18" charset="0"/>
                <a:ea typeface="黑体" pitchFamily="49" charset="-122"/>
              </a:rPr>
              <a:t>顶枕沟</a:t>
            </a:r>
          </a:p>
        </p:txBody>
      </p:sp>
      <p:sp>
        <p:nvSpPr>
          <p:cNvPr id="15383" name="Line 23"/>
          <p:cNvSpPr>
            <a:spLocks noChangeShapeType="1"/>
          </p:cNvSpPr>
          <p:nvPr/>
        </p:nvSpPr>
        <p:spPr bwMode="auto">
          <a:xfrm flipV="1">
            <a:off x="3810000" y="4572000"/>
            <a:ext cx="685800" cy="609600"/>
          </a:xfrm>
          <a:prstGeom prst="line">
            <a:avLst/>
          </a:prstGeom>
          <a:noFill/>
          <a:ln w="28575">
            <a:solidFill>
              <a:schemeClr val="tx1"/>
            </a:solidFill>
            <a:round/>
            <a:headEnd/>
            <a:tailEnd/>
          </a:ln>
        </p:spPr>
        <p:txBody>
          <a:bodyPr/>
          <a:lstStyle/>
          <a:p>
            <a:endParaRPr lang="zh-CN" altLang="en-US"/>
          </a:p>
        </p:txBody>
      </p:sp>
      <p:sp>
        <p:nvSpPr>
          <p:cNvPr id="15384" name="Text Box 24"/>
          <p:cNvSpPr txBox="1">
            <a:spLocks noChangeArrowheads="1"/>
          </p:cNvSpPr>
          <p:nvPr/>
        </p:nvSpPr>
        <p:spPr bwMode="auto">
          <a:xfrm>
            <a:off x="4191000" y="4191000"/>
            <a:ext cx="1066800" cy="396875"/>
          </a:xfrm>
          <a:prstGeom prst="rect">
            <a:avLst/>
          </a:prstGeom>
          <a:solidFill>
            <a:srgbClr val="99FFCC"/>
          </a:solidFill>
          <a:ln w="9525">
            <a:noFill/>
            <a:miter lim="800000"/>
            <a:headEnd/>
            <a:tailEnd/>
          </a:ln>
        </p:spPr>
        <p:txBody>
          <a:bodyPr>
            <a:spAutoFit/>
          </a:bodyPr>
          <a:lstStyle/>
          <a:p>
            <a:pPr eaLnBrk="0" hangingPunct="0">
              <a:spcBef>
                <a:spcPct val="50000"/>
              </a:spcBef>
            </a:pPr>
            <a:r>
              <a:rPr lang="zh-CN" altLang="en-US" sz="2000" b="1">
                <a:latin typeface="Times New Roman" pitchFamily="18" charset="0"/>
                <a:ea typeface="黑体" pitchFamily="49" charset="-122"/>
              </a:rPr>
              <a:t>距状沟</a:t>
            </a:r>
          </a:p>
        </p:txBody>
      </p:sp>
      <p:sp>
        <p:nvSpPr>
          <p:cNvPr id="64537" name="Text Box 25"/>
          <p:cNvSpPr txBox="1">
            <a:spLocks noChangeArrowheads="1"/>
          </p:cNvSpPr>
          <p:nvPr/>
        </p:nvSpPr>
        <p:spPr bwMode="auto">
          <a:xfrm>
            <a:off x="1837641" y="110463"/>
            <a:ext cx="1665974" cy="3600986"/>
          </a:xfrm>
          <a:prstGeom prst="rect">
            <a:avLst/>
          </a:prstGeom>
          <a:solidFill>
            <a:srgbClr val="99FFCC"/>
          </a:solidFill>
          <a:ln w="9525">
            <a:noFill/>
            <a:miter lim="800000"/>
            <a:headEnd/>
            <a:tailEnd/>
          </a:ln>
        </p:spPr>
        <p:txBody>
          <a:bodyPr wrap="square">
            <a:spAutoFit/>
          </a:bodyPr>
          <a:lstStyle/>
          <a:p>
            <a:pPr eaLnBrk="0" hangingPunct="0">
              <a:spcBef>
                <a:spcPct val="50000"/>
              </a:spcBef>
            </a:pPr>
            <a:r>
              <a:rPr lang="zh-CN" altLang="en-US" sz="1900" b="1" dirty="0" smtClean="0">
                <a:solidFill>
                  <a:srgbClr val="FF3300"/>
                </a:solidFill>
                <a:latin typeface="Times New Roman" pitchFamily="18" charset="0"/>
                <a:ea typeface="黑体" pitchFamily="49" charset="-122"/>
              </a:rPr>
              <a:t>额叶</a:t>
            </a:r>
            <a:r>
              <a:rPr lang="en-US" altLang="zh-CN" sz="1900" b="1" dirty="0" smtClean="0">
                <a:solidFill>
                  <a:srgbClr val="FF3300"/>
                </a:solidFill>
                <a:latin typeface="Times New Roman" pitchFamily="18" charset="0"/>
              </a:rPr>
              <a:t>Frontal </a:t>
            </a:r>
            <a:r>
              <a:rPr lang="en-US" altLang="zh-CN" sz="1900" b="1" dirty="0">
                <a:solidFill>
                  <a:srgbClr val="FF3300"/>
                </a:solidFill>
                <a:latin typeface="Times New Roman" pitchFamily="18" charset="0"/>
              </a:rPr>
              <a:t>lobe</a:t>
            </a:r>
            <a:endParaRPr lang="zh-CN" altLang="en-US" sz="1900" b="1" dirty="0">
              <a:solidFill>
                <a:srgbClr val="FF3300"/>
              </a:solidFill>
              <a:latin typeface="Times New Roman" pitchFamily="18" charset="0"/>
              <a:ea typeface="黑体" pitchFamily="49" charset="-122"/>
            </a:endParaRPr>
          </a:p>
          <a:p>
            <a:pPr eaLnBrk="0" hangingPunct="0">
              <a:spcBef>
                <a:spcPct val="50000"/>
              </a:spcBef>
            </a:pPr>
            <a:r>
              <a:rPr lang="zh-CN" altLang="en-US" sz="1900" b="1" dirty="0" smtClean="0">
                <a:solidFill>
                  <a:srgbClr val="FF3300"/>
                </a:solidFill>
                <a:latin typeface="Times New Roman" pitchFamily="18" charset="0"/>
                <a:ea typeface="黑体" pitchFamily="49" charset="-122"/>
              </a:rPr>
              <a:t>顶叶</a:t>
            </a:r>
            <a:r>
              <a:rPr lang="en-US" altLang="zh-CN" sz="1900" b="1" dirty="0" smtClean="0">
                <a:solidFill>
                  <a:srgbClr val="FF3300"/>
                </a:solidFill>
                <a:latin typeface="Times New Roman" pitchFamily="18" charset="0"/>
              </a:rPr>
              <a:t>Parietal </a:t>
            </a:r>
            <a:r>
              <a:rPr lang="en-US" altLang="zh-CN" sz="1900" b="1" dirty="0">
                <a:solidFill>
                  <a:srgbClr val="FF3300"/>
                </a:solidFill>
                <a:latin typeface="Times New Roman" pitchFamily="18" charset="0"/>
              </a:rPr>
              <a:t>lobe</a:t>
            </a:r>
            <a:endParaRPr lang="zh-CN" altLang="en-US" sz="1900" b="1" dirty="0">
              <a:solidFill>
                <a:srgbClr val="FF3300"/>
              </a:solidFill>
              <a:latin typeface="Times New Roman" pitchFamily="18" charset="0"/>
              <a:ea typeface="黑体" pitchFamily="49" charset="-122"/>
            </a:endParaRPr>
          </a:p>
          <a:p>
            <a:pPr eaLnBrk="0" hangingPunct="0">
              <a:spcBef>
                <a:spcPct val="50000"/>
              </a:spcBef>
            </a:pPr>
            <a:r>
              <a:rPr lang="zh-CN" altLang="en-US" sz="1900" b="1" dirty="0" smtClean="0">
                <a:solidFill>
                  <a:srgbClr val="FF3300"/>
                </a:solidFill>
                <a:latin typeface="Times New Roman" pitchFamily="18" charset="0"/>
                <a:ea typeface="黑体" pitchFamily="49" charset="-122"/>
              </a:rPr>
              <a:t>枕叶</a:t>
            </a:r>
            <a:r>
              <a:rPr lang="en-US" altLang="zh-CN" sz="1900" b="1" dirty="0" smtClean="0">
                <a:solidFill>
                  <a:srgbClr val="FF3300"/>
                </a:solidFill>
                <a:latin typeface="Times New Roman" pitchFamily="18" charset="0"/>
                <a:ea typeface="黑体" pitchFamily="49" charset="-122"/>
              </a:rPr>
              <a:t>O</a:t>
            </a:r>
            <a:r>
              <a:rPr lang="en-US" altLang="zh-CN" sz="1900" b="1" dirty="0" smtClean="0">
                <a:solidFill>
                  <a:srgbClr val="FF3300"/>
                </a:solidFill>
                <a:latin typeface="Times New Roman" pitchFamily="18" charset="0"/>
              </a:rPr>
              <a:t>ccipital </a:t>
            </a:r>
            <a:r>
              <a:rPr lang="en-US" altLang="zh-CN" sz="1900" b="1" dirty="0">
                <a:solidFill>
                  <a:srgbClr val="FF3300"/>
                </a:solidFill>
                <a:latin typeface="Times New Roman" pitchFamily="18" charset="0"/>
              </a:rPr>
              <a:t>lobe</a:t>
            </a:r>
            <a:endParaRPr lang="zh-CN" altLang="en-US" sz="1900" b="1" dirty="0">
              <a:solidFill>
                <a:srgbClr val="FF3300"/>
              </a:solidFill>
              <a:latin typeface="Times New Roman" pitchFamily="18" charset="0"/>
              <a:ea typeface="黑体" pitchFamily="49" charset="-122"/>
            </a:endParaRPr>
          </a:p>
          <a:p>
            <a:pPr eaLnBrk="0" hangingPunct="0">
              <a:spcBef>
                <a:spcPct val="50000"/>
              </a:spcBef>
            </a:pPr>
            <a:r>
              <a:rPr lang="zh-CN" altLang="en-US" sz="1900" b="1" dirty="0">
                <a:solidFill>
                  <a:srgbClr val="FF3300"/>
                </a:solidFill>
                <a:latin typeface="Times New Roman" pitchFamily="18" charset="0"/>
                <a:ea typeface="黑体" pitchFamily="49" charset="-122"/>
              </a:rPr>
              <a:t>岛叶</a:t>
            </a:r>
            <a:r>
              <a:rPr lang="en-US" altLang="zh-CN" sz="1900" b="1" dirty="0">
                <a:solidFill>
                  <a:srgbClr val="FF3300"/>
                </a:solidFill>
                <a:latin typeface="Times New Roman" pitchFamily="18" charset="0"/>
              </a:rPr>
              <a:t>Insular lobe</a:t>
            </a:r>
            <a:endParaRPr lang="zh-CN" altLang="en-US" sz="1900" b="1" dirty="0">
              <a:solidFill>
                <a:srgbClr val="FF3300"/>
              </a:solidFill>
              <a:latin typeface="Times New Roman" pitchFamily="18" charset="0"/>
              <a:ea typeface="黑体" pitchFamily="49" charset="-122"/>
            </a:endParaRPr>
          </a:p>
          <a:p>
            <a:pPr eaLnBrk="0" hangingPunct="0">
              <a:spcBef>
                <a:spcPct val="50000"/>
              </a:spcBef>
            </a:pPr>
            <a:r>
              <a:rPr lang="zh-CN" altLang="en-US" sz="1900" b="1" dirty="0">
                <a:solidFill>
                  <a:srgbClr val="FF3300"/>
                </a:solidFill>
                <a:latin typeface="Times New Roman" pitchFamily="18" charset="0"/>
                <a:ea typeface="黑体" pitchFamily="49" charset="-122"/>
              </a:rPr>
              <a:t>颞叶</a:t>
            </a:r>
            <a:r>
              <a:rPr lang="en-US" altLang="zh-CN" sz="1900" b="1" dirty="0">
                <a:solidFill>
                  <a:srgbClr val="FF3300"/>
                </a:solidFill>
                <a:latin typeface="Times New Roman" pitchFamily="18" charset="0"/>
              </a:rPr>
              <a:t>Temporal lobe</a:t>
            </a:r>
            <a:endParaRPr lang="zh-CN" altLang="en-US" sz="1900" b="1" dirty="0">
              <a:solidFill>
                <a:srgbClr val="FF3300"/>
              </a:solidFill>
              <a:latin typeface="Times New Roman" pitchFamily="18" charset="0"/>
              <a:ea typeface="黑体" pitchFamily="49" charset="-122"/>
            </a:endParaRPr>
          </a:p>
        </p:txBody>
      </p:sp>
      <p:sp>
        <p:nvSpPr>
          <p:cNvPr id="64538" name="AutoShape 26"/>
          <p:cNvSpPr>
            <a:spLocks/>
          </p:cNvSpPr>
          <p:nvPr/>
        </p:nvSpPr>
        <p:spPr bwMode="auto">
          <a:xfrm>
            <a:off x="1547664" y="260648"/>
            <a:ext cx="123140" cy="3048000"/>
          </a:xfrm>
          <a:prstGeom prst="leftBrace">
            <a:avLst>
              <a:gd name="adj1" fmla="val 83194"/>
              <a:gd name="adj2" fmla="val 50000"/>
            </a:avLst>
          </a:prstGeom>
          <a:noFill/>
          <a:ln w="9525">
            <a:solidFill>
              <a:schemeClr val="tx1"/>
            </a:solidFill>
            <a:round/>
            <a:headEnd/>
            <a:tailEnd/>
          </a:ln>
        </p:spPr>
        <p:txBody>
          <a:bodyPr wrap="none" anchor="ct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3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53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53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53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53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53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53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53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53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537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537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538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536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537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537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538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1538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1538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1538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1537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1537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1537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15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P spid="15365" grpId="0" animBg="1"/>
      <p:bldP spid="15366" grpId="0" animBg="1"/>
      <p:bldP spid="15367" grpId="0" animBg="1"/>
      <p:bldP spid="15368" grpId="0" animBg="1"/>
      <p:bldP spid="15369" grpId="0" animBg="1"/>
      <p:bldP spid="15370" grpId="0" animBg="1"/>
      <p:bldP spid="15371" grpId="0"/>
      <p:bldP spid="15372" grpId="0"/>
      <p:bldP spid="15373" grpId="0"/>
      <p:bldP spid="15374" grpId="0"/>
      <p:bldP spid="15376" grpId="0" animBg="1"/>
      <p:bldP spid="15377" grpId="0" animBg="1"/>
      <p:bldP spid="15378" grpId="0" animBg="1"/>
      <p:bldP spid="15379" grpId="0" animBg="1"/>
      <p:bldP spid="15380" grpId="0" animBg="1"/>
      <p:bldP spid="15381" grpId="0" animBg="1"/>
      <p:bldP spid="15382" grpId="0" animBg="1"/>
      <p:bldP spid="15383" grpId="0" animBg="1"/>
      <p:bldP spid="15384"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6386" name="Picture 2" descr="3"/>
          <p:cNvPicPr>
            <a:picLocks noChangeAspect="1" noChangeArrowheads="1"/>
          </p:cNvPicPr>
          <p:nvPr/>
        </p:nvPicPr>
        <p:blipFill>
          <a:blip r:embed="rId2" cstate="print">
            <a:lum bright="-24000"/>
          </a:blip>
          <a:srcRect/>
          <a:stretch>
            <a:fillRect/>
          </a:stretch>
        </p:blipFill>
        <p:spPr bwMode="auto">
          <a:xfrm>
            <a:off x="0" y="2514600"/>
            <a:ext cx="4343400" cy="3617913"/>
          </a:xfrm>
          <a:prstGeom prst="rect">
            <a:avLst/>
          </a:prstGeom>
          <a:noFill/>
          <a:ln w="9525">
            <a:noFill/>
            <a:miter lim="800000"/>
            <a:headEnd/>
            <a:tailEnd/>
          </a:ln>
        </p:spPr>
      </p:pic>
      <p:sp>
        <p:nvSpPr>
          <p:cNvPr id="16387" name="Rectangle 3"/>
          <p:cNvSpPr>
            <a:spLocks noGrp="1" noChangeArrowheads="1"/>
          </p:cNvSpPr>
          <p:nvPr>
            <p:ph type="title"/>
          </p:nvPr>
        </p:nvSpPr>
        <p:spPr>
          <a:xfrm>
            <a:off x="2438400" y="4114800"/>
            <a:ext cx="990600" cy="533400"/>
          </a:xfrm>
          <a:ln w="28575">
            <a:solidFill>
              <a:srgbClr val="0000FF"/>
            </a:solidFill>
          </a:ln>
        </p:spPr>
        <p:txBody>
          <a:bodyPr/>
          <a:lstStyle/>
          <a:p>
            <a:pPr eaLnBrk="1" hangingPunct="1"/>
            <a:r>
              <a:rPr lang="zh-CN" altLang="en-US" sz="2300" b="1">
                <a:solidFill>
                  <a:srgbClr val="00FFFF"/>
                </a:solidFill>
              </a:rPr>
              <a:t>岛  叶</a:t>
            </a:r>
            <a:endParaRPr lang="zh-CN" altLang="en-US" sz="2300">
              <a:solidFill>
                <a:srgbClr val="00FFFF"/>
              </a:solidFill>
            </a:endParaRPr>
          </a:p>
        </p:txBody>
      </p:sp>
      <p:sp>
        <p:nvSpPr>
          <p:cNvPr id="65540" name="Text Box 4"/>
          <p:cNvSpPr txBox="1">
            <a:spLocks noChangeArrowheads="1"/>
          </p:cNvSpPr>
          <p:nvPr/>
        </p:nvSpPr>
        <p:spPr bwMode="auto">
          <a:xfrm>
            <a:off x="76200" y="140711"/>
            <a:ext cx="8534400" cy="1169551"/>
          </a:xfrm>
          <a:prstGeom prst="rect">
            <a:avLst/>
          </a:prstGeom>
          <a:solidFill>
            <a:srgbClr val="99FFCC"/>
          </a:solidFill>
          <a:ln w="9525">
            <a:noFill/>
            <a:miter lim="800000"/>
            <a:headEnd/>
            <a:tailEnd/>
          </a:ln>
        </p:spPr>
        <p:txBody>
          <a:bodyPr wrap="square">
            <a:spAutoFit/>
          </a:bodyPr>
          <a:lstStyle/>
          <a:p>
            <a:pPr eaLnBrk="0" hangingPunct="0">
              <a:spcBef>
                <a:spcPct val="50000"/>
              </a:spcBef>
            </a:pPr>
            <a:r>
              <a:rPr lang="zh-CN" altLang="en-US" sz="2800" b="1" dirty="0">
                <a:solidFill>
                  <a:schemeClr val="bg2"/>
                </a:solidFill>
                <a:latin typeface="Times New Roman" pitchFamily="18" charset="0"/>
                <a:ea typeface="黑体" pitchFamily="49" charset="-122"/>
              </a:rPr>
              <a:t>岛叶：表面不可见</a:t>
            </a:r>
            <a:endParaRPr lang="en-US" altLang="zh-CN" sz="2800" b="1" dirty="0">
              <a:solidFill>
                <a:schemeClr val="bg2"/>
              </a:solidFill>
              <a:latin typeface="Times New Roman" pitchFamily="18" charset="0"/>
              <a:ea typeface="黑体" pitchFamily="49" charset="-122"/>
            </a:endParaRPr>
          </a:p>
          <a:p>
            <a:pPr eaLnBrk="0" hangingPunct="0">
              <a:spcBef>
                <a:spcPct val="50000"/>
              </a:spcBef>
            </a:pPr>
            <a:r>
              <a:rPr lang="en-US" altLang="zh-CN" sz="2800" b="1" dirty="0">
                <a:solidFill>
                  <a:schemeClr val="bg2"/>
                </a:solidFill>
                <a:latin typeface="Times New Roman" pitchFamily="18" charset="0"/>
              </a:rPr>
              <a:t>Insular lobe</a:t>
            </a:r>
            <a:r>
              <a:rPr lang="zh-CN" altLang="en-US" sz="2800" b="1" dirty="0" smtClean="0">
                <a:solidFill>
                  <a:schemeClr val="bg2"/>
                </a:solidFill>
                <a:latin typeface="Times New Roman" pitchFamily="18" charset="0"/>
              </a:rPr>
              <a:t>：</a:t>
            </a:r>
            <a:r>
              <a:rPr lang="en-US" altLang="zh-CN" sz="2800" b="1" dirty="0" smtClean="0">
                <a:solidFill>
                  <a:schemeClr val="bg2"/>
                </a:solidFill>
                <a:latin typeface="Times New Roman" pitchFamily="18" charset="0"/>
              </a:rPr>
              <a:t>invisible </a:t>
            </a:r>
            <a:r>
              <a:rPr lang="en-US" altLang="zh-CN" sz="2800" b="1" dirty="0">
                <a:solidFill>
                  <a:schemeClr val="bg2"/>
                </a:solidFill>
                <a:latin typeface="Times New Roman" pitchFamily="18" charset="0"/>
              </a:rPr>
              <a:t>on the surface</a:t>
            </a:r>
            <a:endParaRPr lang="zh-CN" altLang="en-US" sz="2800" b="1" dirty="0">
              <a:solidFill>
                <a:schemeClr val="bg2"/>
              </a:solidFill>
              <a:latin typeface="Times New Roman" pitchFamily="18" charset="0"/>
              <a:ea typeface="黑体" pitchFamily="49" charset="-122"/>
            </a:endParaRPr>
          </a:p>
        </p:txBody>
      </p:sp>
      <p:sp>
        <p:nvSpPr>
          <p:cNvPr id="65541" name="Line 5"/>
          <p:cNvSpPr>
            <a:spLocks noChangeShapeType="1"/>
          </p:cNvSpPr>
          <p:nvPr/>
        </p:nvSpPr>
        <p:spPr bwMode="auto">
          <a:xfrm>
            <a:off x="1979712" y="1106506"/>
            <a:ext cx="839688" cy="2932093"/>
          </a:xfrm>
          <a:prstGeom prst="line">
            <a:avLst/>
          </a:prstGeom>
          <a:noFill/>
          <a:ln w="28575">
            <a:solidFill>
              <a:srgbClr val="0000FF"/>
            </a:solidFill>
            <a:round/>
            <a:headEnd/>
            <a:tailEnd/>
          </a:ln>
        </p:spPr>
        <p:txBody>
          <a:bodyPr/>
          <a:lstStyle/>
          <a:p>
            <a:endParaRPr lang="zh-CN" altLang="en-US"/>
          </a:p>
        </p:txBody>
      </p:sp>
      <p:pic>
        <p:nvPicPr>
          <p:cNvPr id="65542" name="Picture 6" descr="cns25"/>
          <p:cNvPicPr>
            <a:picLocks noChangeAspect="1" noChangeArrowheads="1"/>
          </p:cNvPicPr>
          <p:nvPr/>
        </p:nvPicPr>
        <p:blipFill>
          <a:blip r:embed="rId3" cstate="print">
            <a:lum bright="-6000" contrast="24000"/>
          </a:blip>
          <a:srcRect b="18919"/>
          <a:stretch>
            <a:fillRect/>
          </a:stretch>
        </p:blipFill>
        <p:spPr bwMode="auto">
          <a:xfrm>
            <a:off x="4495800" y="2438400"/>
            <a:ext cx="4648200" cy="3770313"/>
          </a:xfrm>
          <a:prstGeom prst="rect">
            <a:avLst/>
          </a:prstGeom>
          <a:noFill/>
          <a:ln w="9525">
            <a:no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150938" y="212725"/>
            <a:ext cx="7794625" cy="1463675"/>
          </a:xfrm>
        </p:spPr>
        <p:txBody>
          <a:bodyPr lIns="90000" tIns="46800" rIns="90000" bIns="46800" anchor="ctr"/>
          <a:lstStyle/>
          <a:p>
            <a:pPr eaLnBrk="1" hangingPunct="1"/>
            <a:r>
              <a:rPr lang="zh-CN" altLang="en-US" sz="100"/>
              <a:t>脑回</a:t>
            </a:r>
            <a:endParaRPr lang="zh-CN" altLang="en-US"/>
          </a:p>
        </p:txBody>
      </p:sp>
      <p:pic>
        <p:nvPicPr>
          <p:cNvPr id="17411" name="Picture 3" descr="大脑外侧面1"/>
          <p:cNvPicPr>
            <a:picLocks noChangeAspect="1" noChangeArrowheads="1"/>
          </p:cNvPicPr>
          <p:nvPr/>
        </p:nvPicPr>
        <p:blipFill>
          <a:blip r:embed="rId2" cstate="print">
            <a:lum bright="-30000"/>
          </a:blip>
          <a:srcRect/>
          <a:stretch>
            <a:fillRect/>
          </a:stretch>
        </p:blipFill>
        <p:spPr bwMode="auto">
          <a:xfrm>
            <a:off x="411163" y="486827"/>
            <a:ext cx="8534400" cy="6158447"/>
          </a:xfrm>
          <a:prstGeom prst="rect">
            <a:avLst/>
          </a:prstGeom>
          <a:solidFill>
            <a:srgbClr val="99FFCC"/>
          </a:solidFill>
          <a:ln w="9525">
            <a:noFill/>
            <a:miter lim="800000"/>
            <a:headEnd/>
            <a:tailEnd/>
          </a:ln>
        </p:spPr>
      </p:pic>
      <p:sp>
        <p:nvSpPr>
          <p:cNvPr id="17412" name="Line 4"/>
          <p:cNvSpPr>
            <a:spLocks noChangeShapeType="1"/>
          </p:cNvSpPr>
          <p:nvPr/>
        </p:nvSpPr>
        <p:spPr bwMode="auto">
          <a:xfrm flipH="1">
            <a:off x="4876800" y="4648200"/>
            <a:ext cx="0" cy="1219200"/>
          </a:xfrm>
          <a:prstGeom prst="line">
            <a:avLst/>
          </a:prstGeom>
          <a:noFill/>
          <a:ln w="28575">
            <a:solidFill>
              <a:schemeClr val="tx1"/>
            </a:solidFill>
            <a:round/>
            <a:headEnd/>
            <a:tailEnd/>
          </a:ln>
        </p:spPr>
        <p:txBody>
          <a:bodyPr/>
          <a:lstStyle/>
          <a:p>
            <a:endParaRPr lang="zh-CN" altLang="en-US"/>
          </a:p>
        </p:txBody>
      </p:sp>
      <p:sp>
        <p:nvSpPr>
          <p:cNvPr id="17413" name="Line 5"/>
          <p:cNvSpPr>
            <a:spLocks noChangeShapeType="1"/>
          </p:cNvSpPr>
          <p:nvPr/>
        </p:nvSpPr>
        <p:spPr bwMode="auto">
          <a:xfrm flipH="1" flipV="1">
            <a:off x="1219200" y="2362200"/>
            <a:ext cx="1371600" cy="76200"/>
          </a:xfrm>
          <a:prstGeom prst="line">
            <a:avLst/>
          </a:prstGeom>
          <a:noFill/>
          <a:ln w="28575">
            <a:solidFill>
              <a:schemeClr val="tx1"/>
            </a:solidFill>
            <a:round/>
            <a:headEnd/>
            <a:tailEnd/>
          </a:ln>
        </p:spPr>
        <p:txBody>
          <a:bodyPr/>
          <a:lstStyle/>
          <a:p>
            <a:endParaRPr lang="zh-CN" altLang="en-US"/>
          </a:p>
        </p:txBody>
      </p:sp>
      <p:sp>
        <p:nvSpPr>
          <p:cNvPr id="17414" name="Text Box 6"/>
          <p:cNvSpPr txBox="1">
            <a:spLocks noChangeArrowheads="1"/>
          </p:cNvSpPr>
          <p:nvPr/>
        </p:nvSpPr>
        <p:spPr bwMode="auto">
          <a:xfrm>
            <a:off x="304800" y="2057400"/>
            <a:ext cx="1981200" cy="396875"/>
          </a:xfrm>
          <a:prstGeom prst="rect">
            <a:avLst/>
          </a:prstGeom>
          <a:noFill/>
          <a:ln w="9525">
            <a:noFill/>
            <a:miter lim="800000"/>
            <a:headEnd/>
            <a:tailEnd/>
          </a:ln>
        </p:spPr>
        <p:txBody>
          <a:bodyPr lIns="90000" tIns="46800" rIns="90000" bIns="46800" anchor="ctr">
            <a:spAutoFit/>
          </a:bodyPr>
          <a:lstStyle/>
          <a:p>
            <a:pPr eaLnBrk="0" hangingPunct="0">
              <a:spcBef>
                <a:spcPct val="50000"/>
              </a:spcBef>
            </a:pPr>
            <a:r>
              <a:rPr lang="zh-CN" altLang="en-US" sz="2000">
                <a:latin typeface="Times New Roman" pitchFamily="18" charset="0"/>
              </a:rPr>
              <a:t>额上回</a:t>
            </a:r>
          </a:p>
        </p:txBody>
      </p:sp>
      <p:sp>
        <p:nvSpPr>
          <p:cNvPr id="17415" name="Line 7"/>
          <p:cNvSpPr>
            <a:spLocks noChangeShapeType="1"/>
          </p:cNvSpPr>
          <p:nvPr/>
        </p:nvSpPr>
        <p:spPr bwMode="auto">
          <a:xfrm flipH="1">
            <a:off x="990600" y="3581400"/>
            <a:ext cx="1447800" cy="1295400"/>
          </a:xfrm>
          <a:prstGeom prst="line">
            <a:avLst/>
          </a:prstGeom>
          <a:noFill/>
          <a:ln w="28575">
            <a:solidFill>
              <a:schemeClr val="tx1"/>
            </a:solidFill>
            <a:round/>
            <a:headEnd/>
            <a:tailEnd/>
          </a:ln>
        </p:spPr>
        <p:txBody>
          <a:bodyPr/>
          <a:lstStyle/>
          <a:p>
            <a:endParaRPr lang="zh-CN" altLang="en-US"/>
          </a:p>
        </p:txBody>
      </p:sp>
      <p:sp>
        <p:nvSpPr>
          <p:cNvPr id="17416" name="Text Box 8"/>
          <p:cNvSpPr txBox="1">
            <a:spLocks noChangeArrowheads="1"/>
          </p:cNvSpPr>
          <p:nvPr/>
        </p:nvSpPr>
        <p:spPr bwMode="auto">
          <a:xfrm>
            <a:off x="0" y="5029200"/>
            <a:ext cx="1676400" cy="396875"/>
          </a:xfrm>
          <a:prstGeom prst="rect">
            <a:avLst/>
          </a:prstGeom>
          <a:noFill/>
          <a:ln w="9525">
            <a:noFill/>
            <a:miter lim="800000"/>
            <a:headEnd/>
            <a:tailEnd/>
          </a:ln>
        </p:spPr>
        <p:txBody>
          <a:bodyPr lIns="90000" tIns="46800" rIns="90000" bIns="46800" anchor="ctr">
            <a:spAutoFit/>
          </a:bodyPr>
          <a:lstStyle/>
          <a:p>
            <a:pPr eaLnBrk="0" hangingPunct="0">
              <a:spcBef>
                <a:spcPct val="50000"/>
              </a:spcBef>
            </a:pPr>
            <a:r>
              <a:rPr lang="zh-CN" altLang="en-US" sz="2000">
                <a:latin typeface="Times New Roman" pitchFamily="18" charset="0"/>
              </a:rPr>
              <a:t>额中回</a:t>
            </a:r>
          </a:p>
        </p:txBody>
      </p:sp>
      <p:sp>
        <p:nvSpPr>
          <p:cNvPr id="17417" name="Line 9"/>
          <p:cNvSpPr>
            <a:spLocks noChangeShapeType="1"/>
          </p:cNvSpPr>
          <p:nvPr/>
        </p:nvSpPr>
        <p:spPr bwMode="auto">
          <a:xfrm>
            <a:off x="2819400" y="4267200"/>
            <a:ext cx="0" cy="1371600"/>
          </a:xfrm>
          <a:prstGeom prst="line">
            <a:avLst/>
          </a:prstGeom>
          <a:noFill/>
          <a:ln w="28575">
            <a:solidFill>
              <a:schemeClr val="tx1"/>
            </a:solidFill>
            <a:round/>
            <a:headEnd/>
            <a:tailEnd/>
          </a:ln>
        </p:spPr>
        <p:txBody>
          <a:bodyPr/>
          <a:lstStyle/>
          <a:p>
            <a:endParaRPr lang="zh-CN" altLang="en-US"/>
          </a:p>
        </p:txBody>
      </p:sp>
      <p:sp>
        <p:nvSpPr>
          <p:cNvPr id="17418" name="Text Box 10"/>
          <p:cNvSpPr txBox="1">
            <a:spLocks noChangeArrowheads="1"/>
          </p:cNvSpPr>
          <p:nvPr/>
        </p:nvSpPr>
        <p:spPr bwMode="auto">
          <a:xfrm>
            <a:off x="2057400" y="5729288"/>
            <a:ext cx="1066800" cy="304800"/>
          </a:xfrm>
          <a:prstGeom prst="rect">
            <a:avLst/>
          </a:prstGeom>
          <a:noFill/>
          <a:ln w="9525">
            <a:noFill/>
            <a:miter lim="800000"/>
            <a:headEnd/>
            <a:tailEnd/>
          </a:ln>
        </p:spPr>
        <p:txBody>
          <a:bodyPr lIns="90000" tIns="46800" rIns="90000" bIns="46800" anchor="ctr">
            <a:spAutoFit/>
          </a:bodyPr>
          <a:lstStyle/>
          <a:p>
            <a:pPr algn="ctr" eaLnBrk="0" hangingPunct="0">
              <a:lnSpc>
                <a:spcPct val="70000"/>
              </a:lnSpc>
              <a:spcBef>
                <a:spcPct val="50000"/>
              </a:spcBef>
            </a:pPr>
            <a:r>
              <a:rPr lang="zh-CN" altLang="en-US" sz="2000">
                <a:latin typeface="Times New Roman" pitchFamily="18" charset="0"/>
              </a:rPr>
              <a:t>额下回</a:t>
            </a:r>
          </a:p>
        </p:txBody>
      </p:sp>
      <p:sp>
        <p:nvSpPr>
          <p:cNvPr id="17419" name="Line 11"/>
          <p:cNvSpPr>
            <a:spLocks noChangeShapeType="1"/>
          </p:cNvSpPr>
          <p:nvPr/>
        </p:nvSpPr>
        <p:spPr bwMode="auto">
          <a:xfrm flipH="1" flipV="1">
            <a:off x="2743200" y="1779588"/>
            <a:ext cx="1447800" cy="1039812"/>
          </a:xfrm>
          <a:prstGeom prst="line">
            <a:avLst/>
          </a:prstGeom>
          <a:noFill/>
          <a:ln w="28575">
            <a:solidFill>
              <a:schemeClr val="tx1"/>
            </a:solidFill>
            <a:round/>
            <a:headEnd/>
            <a:tailEnd/>
          </a:ln>
        </p:spPr>
        <p:txBody>
          <a:bodyPr/>
          <a:lstStyle/>
          <a:p>
            <a:endParaRPr lang="zh-CN" altLang="en-US"/>
          </a:p>
        </p:txBody>
      </p:sp>
      <p:sp>
        <p:nvSpPr>
          <p:cNvPr id="17420" name="Text Box 12"/>
          <p:cNvSpPr txBox="1">
            <a:spLocks noChangeArrowheads="1"/>
          </p:cNvSpPr>
          <p:nvPr/>
        </p:nvSpPr>
        <p:spPr bwMode="auto">
          <a:xfrm>
            <a:off x="2131379" y="1396346"/>
            <a:ext cx="1290464" cy="402291"/>
          </a:xfrm>
          <a:prstGeom prst="rect">
            <a:avLst/>
          </a:prstGeom>
          <a:noFill/>
          <a:ln w="9525">
            <a:noFill/>
            <a:miter lim="800000"/>
            <a:headEnd/>
            <a:tailEnd/>
          </a:ln>
        </p:spPr>
        <p:txBody>
          <a:bodyPr wrap="square" lIns="90000" tIns="46800" rIns="90000" bIns="46800" anchor="ctr">
            <a:spAutoFit/>
          </a:bodyPr>
          <a:lstStyle/>
          <a:p>
            <a:pPr eaLnBrk="0" hangingPunct="0">
              <a:spcBef>
                <a:spcPct val="50000"/>
              </a:spcBef>
            </a:pPr>
            <a:r>
              <a:rPr lang="zh-CN" altLang="en-US" sz="2000" dirty="0">
                <a:latin typeface="Times New Roman" pitchFamily="18" charset="0"/>
              </a:rPr>
              <a:t>中央前回</a:t>
            </a:r>
          </a:p>
        </p:txBody>
      </p:sp>
      <p:sp>
        <p:nvSpPr>
          <p:cNvPr id="17421" name="Line 13"/>
          <p:cNvSpPr>
            <a:spLocks noChangeShapeType="1"/>
          </p:cNvSpPr>
          <p:nvPr/>
        </p:nvSpPr>
        <p:spPr bwMode="auto">
          <a:xfrm flipH="1" flipV="1">
            <a:off x="4876800" y="1662113"/>
            <a:ext cx="329418" cy="593724"/>
          </a:xfrm>
          <a:prstGeom prst="line">
            <a:avLst/>
          </a:prstGeom>
          <a:noFill/>
          <a:ln w="28575">
            <a:solidFill>
              <a:schemeClr val="tx1"/>
            </a:solidFill>
            <a:round/>
            <a:headEnd/>
            <a:tailEnd/>
          </a:ln>
        </p:spPr>
        <p:txBody>
          <a:bodyPr/>
          <a:lstStyle/>
          <a:p>
            <a:endParaRPr lang="zh-CN" altLang="en-US"/>
          </a:p>
        </p:txBody>
      </p:sp>
      <p:sp>
        <p:nvSpPr>
          <p:cNvPr id="17422" name="Text Box 14"/>
          <p:cNvSpPr txBox="1">
            <a:spLocks noChangeArrowheads="1"/>
          </p:cNvSpPr>
          <p:nvPr/>
        </p:nvSpPr>
        <p:spPr bwMode="auto">
          <a:xfrm>
            <a:off x="4161618" y="1283400"/>
            <a:ext cx="1202544" cy="402291"/>
          </a:xfrm>
          <a:prstGeom prst="rect">
            <a:avLst/>
          </a:prstGeom>
          <a:noFill/>
          <a:ln w="9525">
            <a:noFill/>
            <a:miter lim="800000"/>
            <a:headEnd/>
            <a:tailEnd/>
          </a:ln>
        </p:spPr>
        <p:txBody>
          <a:bodyPr wrap="square" lIns="90000" tIns="46800" rIns="90000" bIns="46800" anchor="ctr">
            <a:spAutoFit/>
          </a:bodyPr>
          <a:lstStyle/>
          <a:p>
            <a:pPr eaLnBrk="0" hangingPunct="0">
              <a:spcBef>
                <a:spcPct val="50000"/>
              </a:spcBef>
            </a:pPr>
            <a:r>
              <a:rPr lang="zh-CN" altLang="en-US" sz="2000" dirty="0">
                <a:latin typeface="Times New Roman" pitchFamily="18" charset="0"/>
              </a:rPr>
              <a:t>中央后回</a:t>
            </a:r>
          </a:p>
        </p:txBody>
      </p:sp>
      <p:sp>
        <p:nvSpPr>
          <p:cNvPr id="17423" name="Line 15"/>
          <p:cNvSpPr>
            <a:spLocks noChangeShapeType="1"/>
          </p:cNvSpPr>
          <p:nvPr/>
        </p:nvSpPr>
        <p:spPr bwMode="auto">
          <a:xfrm flipV="1">
            <a:off x="5562600" y="1447800"/>
            <a:ext cx="762000" cy="1371600"/>
          </a:xfrm>
          <a:prstGeom prst="line">
            <a:avLst/>
          </a:prstGeom>
          <a:noFill/>
          <a:ln w="28575">
            <a:solidFill>
              <a:schemeClr val="tx1"/>
            </a:solidFill>
            <a:round/>
            <a:headEnd/>
            <a:tailEnd/>
          </a:ln>
        </p:spPr>
        <p:txBody>
          <a:bodyPr/>
          <a:lstStyle/>
          <a:p>
            <a:endParaRPr lang="zh-CN" altLang="en-US"/>
          </a:p>
        </p:txBody>
      </p:sp>
      <p:sp>
        <p:nvSpPr>
          <p:cNvPr id="17424" name="Text Box 16"/>
          <p:cNvSpPr txBox="1">
            <a:spLocks noChangeArrowheads="1"/>
          </p:cNvSpPr>
          <p:nvPr/>
        </p:nvSpPr>
        <p:spPr bwMode="auto">
          <a:xfrm>
            <a:off x="5638800" y="1066800"/>
            <a:ext cx="3505200" cy="396875"/>
          </a:xfrm>
          <a:prstGeom prst="rect">
            <a:avLst/>
          </a:prstGeom>
          <a:noFill/>
          <a:ln w="9525">
            <a:noFill/>
            <a:miter lim="800000"/>
            <a:headEnd/>
            <a:tailEnd/>
          </a:ln>
        </p:spPr>
        <p:txBody>
          <a:bodyPr lIns="90000" tIns="46800" rIns="90000" bIns="46800" anchor="ctr">
            <a:spAutoFit/>
          </a:bodyPr>
          <a:lstStyle/>
          <a:p>
            <a:pPr eaLnBrk="0" hangingPunct="0">
              <a:spcBef>
                <a:spcPct val="50000"/>
              </a:spcBef>
            </a:pPr>
            <a:r>
              <a:rPr lang="zh-CN" altLang="en-US" sz="2000">
                <a:latin typeface="Times New Roman" pitchFamily="18" charset="0"/>
              </a:rPr>
              <a:t>缘上回</a:t>
            </a:r>
          </a:p>
        </p:txBody>
      </p:sp>
      <p:sp>
        <p:nvSpPr>
          <p:cNvPr id="17425" name="Line 17"/>
          <p:cNvSpPr>
            <a:spLocks noChangeShapeType="1"/>
          </p:cNvSpPr>
          <p:nvPr/>
        </p:nvSpPr>
        <p:spPr bwMode="auto">
          <a:xfrm flipV="1">
            <a:off x="6629400" y="2209800"/>
            <a:ext cx="838200" cy="990600"/>
          </a:xfrm>
          <a:prstGeom prst="line">
            <a:avLst/>
          </a:prstGeom>
          <a:noFill/>
          <a:ln w="28575">
            <a:solidFill>
              <a:schemeClr val="tx1"/>
            </a:solidFill>
            <a:round/>
            <a:headEnd/>
            <a:tailEnd/>
          </a:ln>
        </p:spPr>
        <p:txBody>
          <a:bodyPr/>
          <a:lstStyle/>
          <a:p>
            <a:endParaRPr lang="zh-CN" altLang="en-US"/>
          </a:p>
        </p:txBody>
      </p:sp>
      <p:sp>
        <p:nvSpPr>
          <p:cNvPr id="17426" name="Text Box 18"/>
          <p:cNvSpPr txBox="1">
            <a:spLocks noChangeArrowheads="1"/>
          </p:cNvSpPr>
          <p:nvPr/>
        </p:nvSpPr>
        <p:spPr bwMode="auto">
          <a:xfrm>
            <a:off x="7239000" y="1752600"/>
            <a:ext cx="1066800" cy="396875"/>
          </a:xfrm>
          <a:prstGeom prst="rect">
            <a:avLst/>
          </a:prstGeom>
          <a:noFill/>
          <a:ln w="9525">
            <a:noFill/>
            <a:miter lim="800000"/>
            <a:headEnd/>
            <a:tailEnd/>
          </a:ln>
        </p:spPr>
        <p:txBody>
          <a:bodyPr lIns="90000" tIns="46800" rIns="90000" bIns="46800" anchor="ctr">
            <a:spAutoFit/>
          </a:bodyPr>
          <a:lstStyle/>
          <a:p>
            <a:pPr eaLnBrk="0" hangingPunct="0">
              <a:spcBef>
                <a:spcPct val="50000"/>
              </a:spcBef>
            </a:pPr>
            <a:r>
              <a:rPr lang="zh-CN" altLang="en-US" sz="2000">
                <a:latin typeface="Times New Roman" pitchFamily="18" charset="0"/>
              </a:rPr>
              <a:t>角回</a:t>
            </a:r>
          </a:p>
        </p:txBody>
      </p:sp>
      <p:sp>
        <p:nvSpPr>
          <p:cNvPr id="17427" name="Line 19"/>
          <p:cNvSpPr>
            <a:spLocks noChangeShapeType="1"/>
          </p:cNvSpPr>
          <p:nvPr/>
        </p:nvSpPr>
        <p:spPr bwMode="auto">
          <a:xfrm>
            <a:off x="3810000" y="4572000"/>
            <a:ext cx="0" cy="1447800"/>
          </a:xfrm>
          <a:prstGeom prst="line">
            <a:avLst/>
          </a:prstGeom>
          <a:noFill/>
          <a:ln w="28575">
            <a:solidFill>
              <a:schemeClr val="tx1"/>
            </a:solidFill>
            <a:round/>
            <a:headEnd/>
            <a:tailEnd/>
          </a:ln>
        </p:spPr>
        <p:txBody>
          <a:bodyPr/>
          <a:lstStyle/>
          <a:p>
            <a:endParaRPr lang="zh-CN" altLang="en-US"/>
          </a:p>
        </p:txBody>
      </p:sp>
      <p:sp>
        <p:nvSpPr>
          <p:cNvPr id="17428" name="Text Box 20"/>
          <p:cNvSpPr txBox="1">
            <a:spLocks noChangeArrowheads="1"/>
          </p:cNvSpPr>
          <p:nvPr/>
        </p:nvSpPr>
        <p:spPr bwMode="auto">
          <a:xfrm>
            <a:off x="3200400" y="6202363"/>
            <a:ext cx="1981200" cy="304800"/>
          </a:xfrm>
          <a:prstGeom prst="rect">
            <a:avLst/>
          </a:prstGeom>
          <a:noFill/>
          <a:ln w="9525">
            <a:noFill/>
            <a:miter lim="800000"/>
            <a:headEnd/>
            <a:tailEnd/>
          </a:ln>
        </p:spPr>
        <p:txBody>
          <a:bodyPr lIns="90000" tIns="46800" rIns="90000" bIns="46800" anchor="ctr">
            <a:spAutoFit/>
          </a:bodyPr>
          <a:lstStyle/>
          <a:p>
            <a:pPr eaLnBrk="0" hangingPunct="0">
              <a:lnSpc>
                <a:spcPct val="70000"/>
              </a:lnSpc>
              <a:spcBef>
                <a:spcPct val="50000"/>
              </a:spcBef>
            </a:pPr>
            <a:r>
              <a:rPr lang="zh-CN" altLang="en-US" sz="2000">
                <a:latin typeface="Times New Roman" pitchFamily="18" charset="0"/>
              </a:rPr>
              <a:t>颞上回</a:t>
            </a:r>
          </a:p>
        </p:txBody>
      </p:sp>
      <p:sp>
        <p:nvSpPr>
          <p:cNvPr id="17429" name="Line 21"/>
          <p:cNvSpPr>
            <a:spLocks noChangeShapeType="1"/>
          </p:cNvSpPr>
          <p:nvPr/>
        </p:nvSpPr>
        <p:spPr bwMode="auto">
          <a:xfrm>
            <a:off x="5791200" y="4953000"/>
            <a:ext cx="0" cy="457200"/>
          </a:xfrm>
          <a:prstGeom prst="line">
            <a:avLst/>
          </a:prstGeom>
          <a:noFill/>
          <a:ln w="28575">
            <a:solidFill>
              <a:schemeClr val="tx1"/>
            </a:solidFill>
            <a:round/>
            <a:headEnd/>
            <a:tailEnd/>
          </a:ln>
        </p:spPr>
        <p:txBody>
          <a:bodyPr/>
          <a:lstStyle/>
          <a:p>
            <a:endParaRPr lang="zh-CN" altLang="en-US"/>
          </a:p>
        </p:txBody>
      </p:sp>
      <p:sp>
        <p:nvSpPr>
          <p:cNvPr id="17430" name="Text Box 22"/>
          <p:cNvSpPr txBox="1">
            <a:spLocks noChangeArrowheads="1"/>
          </p:cNvSpPr>
          <p:nvPr/>
        </p:nvSpPr>
        <p:spPr bwMode="auto">
          <a:xfrm>
            <a:off x="5334000" y="5410200"/>
            <a:ext cx="3581400" cy="396875"/>
          </a:xfrm>
          <a:prstGeom prst="rect">
            <a:avLst/>
          </a:prstGeom>
          <a:noFill/>
          <a:ln w="9525">
            <a:noFill/>
            <a:miter lim="800000"/>
            <a:headEnd/>
            <a:tailEnd/>
          </a:ln>
        </p:spPr>
        <p:txBody>
          <a:bodyPr lIns="90000" tIns="46800" rIns="90000" bIns="46800" anchor="ctr">
            <a:spAutoFit/>
          </a:bodyPr>
          <a:lstStyle/>
          <a:p>
            <a:pPr eaLnBrk="0" hangingPunct="0">
              <a:spcBef>
                <a:spcPct val="50000"/>
              </a:spcBef>
            </a:pPr>
            <a:r>
              <a:rPr lang="zh-CN" altLang="en-US" sz="2000">
                <a:latin typeface="Times New Roman" pitchFamily="18" charset="0"/>
              </a:rPr>
              <a:t>颞下回</a:t>
            </a:r>
          </a:p>
        </p:txBody>
      </p:sp>
      <p:sp>
        <p:nvSpPr>
          <p:cNvPr id="17431" name="Text Box 23"/>
          <p:cNvSpPr txBox="1">
            <a:spLocks noChangeArrowheads="1"/>
          </p:cNvSpPr>
          <p:nvPr/>
        </p:nvSpPr>
        <p:spPr bwMode="auto">
          <a:xfrm>
            <a:off x="4419600" y="5791200"/>
            <a:ext cx="3657600" cy="396875"/>
          </a:xfrm>
          <a:prstGeom prst="rect">
            <a:avLst/>
          </a:prstGeom>
          <a:noFill/>
          <a:ln w="9525">
            <a:noFill/>
            <a:miter lim="800000"/>
            <a:headEnd/>
            <a:tailEnd/>
          </a:ln>
        </p:spPr>
        <p:txBody>
          <a:bodyPr>
            <a:spAutoFit/>
          </a:bodyPr>
          <a:lstStyle/>
          <a:p>
            <a:pPr eaLnBrk="0" hangingPunct="0">
              <a:spcBef>
                <a:spcPct val="50000"/>
              </a:spcBef>
            </a:pPr>
            <a:r>
              <a:rPr lang="zh-CN" altLang="en-US" sz="2000">
                <a:latin typeface="Times New Roman" pitchFamily="18" charset="0"/>
              </a:rPr>
              <a:t>颞中回</a:t>
            </a:r>
          </a:p>
        </p:txBody>
      </p:sp>
      <p:sp>
        <p:nvSpPr>
          <p:cNvPr id="66584" name="Text Box 24"/>
          <p:cNvSpPr txBox="1">
            <a:spLocks noChangeArrowheads="1"/>
          </p:cNvSpPr>
          <p:nvPr/>
        </p:nvSpPr>
        <p:spPr bwMode="auto">
          <a:xfrm>
            <a:off x="381000" y="0"/>
            <a:ext cx="8534400" cy="1169551"/>
          </a:xfrm>
          <a:prstGeom prst="rect">
            <a:avLst/>
          </a:prstGeom>
          <a:solidFill>
            <a:srgbClr val="99FFCC"/>
          </a:solidFill>
          <a:ln w="9525">
            <a:noFill/>
            <a:miter lim="800000"/>
            <a:headEnd/>
            <a:tailEnd/>
          </a:ln>
        </p:spPr>
        <p:txBody>
          <a:bodyPr wrap="square">
            <a:spAutoFit/>
          </a:bodyPr>
          <a:lstStyle/>
          <a:p>
            <a:pPr eaLnBrk="0" hangingPunct="0">
              <a:spcBef>
                <a:spcPct val="50000"/>
              </a:spcBef>
            </a:pPr>
            <a:r>
              <a:rPr lang="zh-CN" altLang="en-US" sz="2800" b="1" dirty="0">
                <a:solidFill>
                  <a:srgbClr val="FF3300"/>
                </a:solidFill>
                <a:latin typeface="Times New Roman" pitchFamily="18" charset="0"/>
                <a:ea typeface="黑体" pitchFamily="49" charset="-122"/>
              </a:rPr>
              <a:t>大脑半球外侧面重要沟回：</a:t>
            </a:r>
            <a:endParaRPr lang="en-US" altLang="zh-CN" sz="2800" b="1" dirty="0">
              <a:solidFill>
                <a:srgbClr val="FF3300"/>
              </a:solidFill>
              <a:latin typeface="Times New Roman" pitchFamily="18" charset="0"/>
              <a:ea typeface="黑体" pitchFamily="49" charset="-122"/>
            </a:endParaRPr>
          </a:p>
          <a:p>
            <a:pPr eaLnBrk="0" hangingPunct="0">
              <a:spcBef>
                <a:spcPct val="50000"/>
              </a:spcBef>
            </a:pPr>
            <a:r>
              <a:rPr lang="en-US" altLang="zh-CN" sz="2800" b="1" dirty="0">
                <a:solidFill>
                  <a:srgbClr val="FF3300"/>
                </a:solidFill>
                <a:latin typeface="Times New Roman" pitchFamily="18" charset="0"/>
              </a:rPr>
              <a:t>Important sulcus gyrus of lateral cerebral hemisphere:</a:t>
            </a:r>
            <a:endParaRPr lang="zh-CN" altLang="en-US" sz="2800" b="1" dirty="0">
              <a:solidFill>
                <a:srgbClr val="FF3300"/>
              </a:solidFill>
              <a:latin typeface="Times New Roman" pitchFamily="18" charset="0"/>
              <a:ea typeface="黑体"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74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4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4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4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74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74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74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74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74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74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74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74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74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74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74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74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174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1741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17431"/>
                                        </p:tgtEl>
                                        <p:attrNameLst>
                                          <p:attrName>style.visibility</p:attrName>
                                        </p:attrNameLst>
                                      </p:cBhvr>
                                      <p:to>
                                        <p:strVal val="visible"/>
                                      </p:to>
                                    </p:set>
                                    <p:anim calcmode="lin" valueType="num">
                                      <p:cBhvr additive="base">
                                        <p:cTn id="79" dur="500" fill="hold"/>
                                        <p:tgtEl>
                                          <p:spTgt spid="17431"/>
                                        </p:tgtEl>
                                        <p:attrNameLst>
                                          <p:attrName>ppt_x</p:attrName>
                                        </p:attrNameLst>
                                      </p:cBhvr>
                                      <p:tavLst>
                                        <p:tav tm="0">
                                          <p:val>
                                            <p:strVal val="0-#ppt_w/2"/>
                                          </p:val>
                                        </p:tav>
                                        <p:tav tm="100000">
                                          <p:val>
                                            <p:strVal val="#ppt_x"/>
                                          </p:val>
                                        </p:tav>
                                      </p:tavLst>
                                    </p:anim>
                                    <p:anim calcmode="lin" valueType="num">
                                      <p:cBhvr additive="base">
                                        <p:cTn id="80" dur="500" fill="hold"/>
                                        <p:tgtEl>
                                          <p:spTgt spid="17431"/>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1742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499"/>
                                          </p:stCondLst>
                                        </p:cTn>
                                        <p:tgtEl>
                                          <p:spTgt spid="174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animBg="1"/>
      <p:bldP spid="17413" grpId="0" animBg="1"/>
      <p:bldP spid="17414" grpId="0"/>
      <p:bldP spid="17415" grpId="0" animBg="1"/>
      <p:bldP spid="17416" grpId="0"/>
      <p:bldP spid="17417" grpId="0" animBg="1"/>
      <p:bldP spid="17418" grpId="0"/>
      <p:bldP spid="17419" grpId="0" animBg="1"/>
      <p:bldP spid="17420" grpId="0"/>
      <p:bldP spid="17421" grpId="0" animBg="1"/>
      <p:bldP spid="17422" grpId="0"/>
      <p:bldP spid="17423" grpId="0" animBg="1"/>
      <p:bldP spid="17424" grpId="0"/>
      <p:bldP spid="17425" grpId="0" animBg="1"/>
      <p:bldP spid="17426" grpId="0"/>
      <p:bldP spid="17427" grpId="0" animBg="1"/>
      <p:bldP spid="17428" grpId="0"/>
      <p:bldP spid="17429" grpId="0" animBg="1"/>
      <p:bldP spid="17430" grpId="0"/>
      <p:bldP spid="174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descr="5"/>
          <p:cNvPicPr>
            <a:picLocks noChangeAspect="1" noChangeArrowheads="1"/>
          </p:cNvPicPr>
          <p:nvPr/>
        </p:nvPicPr>
        <p:blipFill>
          <a:blip r:embed="rId2" cstate="print">
            <a:lum bright="-30000"/>
          </a:blip>
          <a:srcRect/>
          <a:stretch>
            <a:fillRect/>
          </a:stretch>
        </p:blipFill>
        <p:spPr bwMode="auto">
          <a:xfrm>
            <a:off x="1418431" y="1947862"/>
            <a:ext cx="6459538" cy="4635500"/>
          </a:xfrm>
          <a:prstGeom prst="rect">
            <a:avLst/>
          </a:prstGeom>
          <a:noFill/>
          <a:ln w="9525">
            <a:noFill/>
            <a:miter lim="800000"/>
            <a:headEnd/>
            <a:tailEnd/>
          </a:ln>
        </p:spPr>
      </p:pic>
      <p:sp>
        <p:nvSpPr>
          <p:cNvPr id="18436" name="Line 4"/>
          <p:cNvSpPr>
            <a:spLocks noChangeShapeType="1"/>
          </p:cNvSpPr>
          <p:nvPr/>
        </p:nvSpPr>
        <p:spPr bwMode="auto">
          <a:xfrm flipH="1" flipV="1">
            <a:off x="4572000" y="2209799"/>
            <a:ext cx="53777" cy="571127"/>
          </a:xfrm>
          <a:prstGeom prst="line">
            <a:avLst/>
          </a:prstGeom>
          <a:noFill/>
          <a:ln w="28575">
            <a:solidFill>
              <a:schemeClr val="tx1"/>
            </a:solidFill>
            <a:round/>
            <a:headEnd/>
            <a:tailEnd/>
          </a:ln>
        </p:spPr>
        <p:txBody>
          <a:bodyPr/>
          <a:lstStyle/>
          <a:p>
            <a:endParaRPr lang="zh-CN" altLang="en-US"/>
          </a:p>
        </p:txBody>
      </p:sp>
      <p:sp>
        <p:nvSpPr>
          <p:cNvPr id="18437" name="Text Box 5"/>
          <p:cNvSpPr txBox="1">
            <a:spLocks noChangeArrowheads="1"/>
          </p:cNvSpPr>
          <p:nvPr/>
        </p:nvSpPr>
        <p:spPr bwMode="auto">
          <a:xfrm>
            <a:off x="3798788" y="1959768"/>
            <a:ext cx="1600200" cy="396875"/>
          </a:xfrm>
          <a:prstGeom prst="rect">
            <a:avLst/>
          </a:prstGeom>
          <a:noFill/>
          <a:ln w="9525">
            <a:noFill/>
            <a:miter lim="800000"/>
            <a:headEnd/>
            <a:tailEnd/>
          </a:ln>
        </p:spPr>
        <p:txBody>
          <a:bodyPr lIns="90000" tIns="46800" rIns="90000" bIns="46800" anchor="ctr">
            <a:spAutoFit/>
          </a:bodyPr>
          <a:lstStyle/>
          <a:p>
            <a:pPr eaLnBrk="0" hangingPunct="0">
              <a:spcBef>
                <a:spcPct val="50000"/>
              </a:spcBef>
            </a:pPr>
            <a:r>
              <a:rPr lang="zh-CN" altLang="en-US" sz="2000" dirty="0">
                <a:latin typeface="Times New Roman" pitchFamily="18" charset="0"/>
              </a:rPr>
              <a:t>中央旁小叶</a:t>
            </a:r>
          </a:p>
        </p:txBody>
      </p:sp>
      <p:sp>
        <p:nvSpPr>
          <p:cNvPr id="18438" name="Line 6"/>
          <p:cNvSpPr>
            <a:spLocks noChangeShapeType="1"/>
          </p:cNvSpPr>
          <p:nvPr/>
        </p:nvSpPr>
        <p:spPr bwMode="auto">
          <a:xfrm flipH="1">
            <a:off x="7010400" y="4479925"/>
            <a:ext cx="76200" cy="777875"/>
          </a:xfrm>
          <a:prstGeom prst="line">
            <a:avLst/>
          </a:prstGeom>
          <a:noFill/>
          <a:ln w="28575">
            <a:solidFill>
              <a:schemeClr val="tx1"/>
            </a:solidFill>
            <a:round/>
            <a:headEnd/>
            <a:tailEnd/>
          </a:ln>
        </p:spPr>
        <p:txBody>
          <a:bodyPr/>
          <a:lstStyle/>
          <a:p>
            <a:endParaRPr lang="zh-CN" altLang="en-US"/>
          </a:p>
        </p:txBody>
      </p:sp>
      <p:sp>
        <p:nvSpPr>
          <p:cNvPr id="18439" name="Text Box 7"/>
          <p:cNvSpPr txBox="1">
            <a:spLocks noChangeArrowheads="1"/>
          </p:cNvSpPr>
          <p:nvPr/>
        </p:nvSpPr>
        <p:spPr bwMode="auto">
          <a:xfrm>
            <a:off x="6804248" y="5301208"/>
            <a:ext cx="1143000" cy="396875"/>
          </a:xfrm>
          <a:prstGeom prst="rect">
            <a:avLst/>
          </a:prstGeom>
          <a:noFill/>
          <a:ln w="9525">
            <a:noFill/>
            <a:miter lim="800000"/>
            <a:headEnd/>
            <a:tailEnd/>
          </a:ln>
        </p:spPr>
        <p:txBody>
          <a:bodyPr lIns="90000" tIns="46800" rIns="90000" bIns="46800" anchor="ctr">
            <a:spAutoFit/>
          </a:bodyPr>
          <a:lstStyle/>
          <a:p>
            <a:pPr eaLnBrk="0" hangingPunct="0">
              <a:spcBef>
                <a:spcPct val="50000"/>
              </a:spcBef>
            </a:pPr>
            <a:r>
              <a:rPr lang="zh-CN" altLang="en-US" sz="2000" dirty="0">
                <a:latin typeface="Times New Roman" pitchFamily="18" charset="0"/>
              </a:rPr>
              <a:t>距状沟</a:t>
            </a:r>
          </a:p>
        </p:txBody>
      </p:sp>
      <p:sp>
        <p:nvSpPr>
          <p:cNvPr id="18440" name="Text Box 8"/>
          <p:cNvSpPr txBox="1">
            <a:spLocks noChangeArrowheads="1"/>
          </p:cNvSpPr>
          <p:nvPr/>
        </p:nvSpPr>
        <p:spPr bwMode="auto">
          <a:xfrm>
            <a:off x="6504036" y="3682205"/>
            <a:ext cx="1143000" cy="396875"/>
          </a:xfrm>
          <a:prstGeom prst="rect">
            <a:avLst/>
          </a:prstGeom>
          <a:noFill/>
          <a:ln w="9525">
            <a:noFill/>
            <a:miter lim="800000"/>
            <a:headEnd/>
            <a:tailEnd/>
          </a:ln>
        </p:spPr>
        <p:txBody>
          <a:bodyPr lIns="90000" tIns="46800" rIns="90000" bIns="46800" anchor="ctr">
            <a:spAutoFit/>
          </a:bodyPr>
          <a:lstStyle/>
          <a:p>
            <a:pPr algn="ctr" eaLnBrk="0" hangingPunct="0">
              <a:spcBef>
                <a:spcPct val="50000"/>
              </a:spcBef>
            </a:pPr>
            <a:r>
              <a:rPr lang="zh-CN" altLang="en-US" sz="2000" b="1" dirty="0">
                <a:latin typeface="Times New Roman" pitchFamily="18" charset="0"/>
              </a:rPr>
              <a:t>楔  叶</a:t>
            </a:r>
          </a:p>
        </p:txBody>
      </p:sp>
      <p:sp>
        <p:nvSpPr>
          <p:cNvPr id="18441" name="Line 9"/>
          <p:cNvSpPr>
            <a:spLocks noChangeShapeType="1"/>
          </p:cNvSpPr>
          <p:nvPr/>
        </p:nvSpPr>
        <p:spPr bwMode="auto">
          <a:xfrm flipV="1">
            <a:off x="7315200" y="4114800"/>
            <a:ext cx="685799" cy="762000"/>
          </a:xfrm>
          <a:prstGeom prst="line">
            <a:avLst/>
          </a:prstGeom>
          <a:noFill/>
          <a:ln w="28575">
            <a:solidFill>
              <a:schemeClr val="tx1"/>
            </a:solidFill>
            <a:round/>
            <a:headEnd/>
            <a:tailEnd/>
          </a:ln>
        </p:spPr>
        <p:txBody>
          <a:bodyPr/>
          <a:lstStyle/>
          <a:p>
            <a:endParaRPr lang="zh-CN" altLang="en-US"/>
          </a:p>
        </p:txBody>
      </p:sp>
      <p:sp>
        <p:nvSpPr>
          <p:cNvPr id="18442" name="Text Box 10"/>
          <p:cNvSpPr txBox="1">
            <a:spLocks noChangeArrowheads="1"/>
          </p:cNvSpPr>
          <p:nvPr/>
        </p:nvSpPr>
        <p:spPr bwMode="auto">
          <a:xfrm>
            <a:off x="7447141" y="3910807"/>
            <a:ext cx="1219200" cy="304800"/>
          </a:xfrm>
          <a:prstGeom prst="rect">
            <a:avLst/>
          </a:prstGeom>
          <a:noFill/>
          <a:ln w="9525">
            <a:noFill/>
            <a:miter lim="800000"/>
            <a:headEnd/>
            <a:tailEnd/>
          </a:ln>
        </p:spPr>
        <p:txBody>
          <a:bodyPr lIns="90000" tIns="46800" rIns="90000" bIns="46800" anchor="ctr">
            <a:spAutoFit/>
          </a:bodyPr>
          <a:lstStyle/>
          <a:p>
            <a:pPr algn="ctr" eaLnBrk="0" hangingPunct="0">
              <a:lnSpc>
                <a:spcPct val="70000"/>
              </a:lnSpc>
              <a:spcBef>
                <a:spcPct val="50000"/>
              </a:spcBef>
            </a:pPr>
            <a:r>
              <a:rPr lang="zh-CN" altLang="en-US" sz="2000" dirty="0">
                <a:latin typeface="Times New Roman" pitchFamily="18" charset="0"/>
              </a:rPr>
              <a:t>舌回</a:t>
            </a:r>
          </a:p>
        </p:txBody>
      </p:sp>
      <p:sp>
        <p:nvSpPr>
          <p:cNvPr id="18443" name="Line 11"/>
          <p:cNvSpPr>
            <a:spLocks noChangeShapeType="1"/>
          </p:cNvSpPr>
          <p:nvPr/>
        </p:nvSpPr>
        <p:spPr bwMode="auto">
          <a:xfrm flipV="1">
            <a:off x="5076056" y="1828800"/>
            <a:ext cx="1553343" cy="1888232"/>
          </a:xfrm>
          <a:prstGeom prst="line">
            <a:avLst/>
          </a:prstGeom>
          <a:noFill/>
          <a:ln w="28575">
            <a:solidFill>
              <a:schemeClr val="tx1"/>
            </a:solidFill>
            <a:round/>
            <a:headEnd/>
            <a:tailEnd/>
          </a:ln>
        </p:spPr>
        <p:txBody>
          <a:bodyPr/>
          <a:lstStyle/>
          <a:p>
            <a:endParaRPr lang="zh-CN" altLang="en-US"/>
          </a:p>
        </p:txBody>
      </p:sp>
      <p:sp>
        <p:nvSpPr>
          <p:cNvPr id="18444" name="Text Box 12"/>
          <p:cNvSpPr txBox="1">
            <a:spLocks noChangeArrowheads="1"/>
          </p:cNvSpPr>
          <p:nvPr/>
        </p:nvSpPr>
        <p:spPr bwMode="auto">
          <a:xfrm>
            <a:off x="5943600" y="1445092"/>
            <a:ext cx="1981200" cy="402291"/>
          </a:xfrm>
          <a:prstGeom prst="rect">
            <a:avLst/>
          </a:prstGeom>
          <a:noFill/>
          <a:ln w="9525">
            <a:noFill/>
            <a:miter lim="800000"/>
            <a:headEnd/>
            <a:tailEnd/>
          </a:ln>
        </p:spPr>
        <p:txBody>
          <a:bodyPr lIns="90000" tIns="46800" rIns="90000" bIns="46800" anchor="ctr">
            <a:spAutoFit/>
          </a:bodyPr>
          <a:lstStyle/>
          <a:p>
            <a:pPr algn="ctr" eaLnBrk="0" hangingPunct="0">
              <a:spcBef>
                <a:spcPct val="50000"/>
              </a:spcBef>
            </a:pPr>
            <a:r>
              <a:rPr lang="zh-CN" altLang="en-US" sz="2000" dirty="0" smtClean="0">
                <a:latin typeface="Times New Roman" pitchFamily="18" charset="0"/>
              </a:rPr>
              <a:t>胼胝体</a:t>
            </a:r>
            <a:endParaRPr lang="zh-CN" altLang="en-US" sz="2000" dirty="0">
              <a:latin typeface="Times New Roman" pitchFamily="18" charset="0"/>
            </a:endParaRPr>
          </a:p>
        </p:txBody>
      </p:sp>
      <p:sp>
        <p:nvSpPr>
          <p:cNvPr id="18445" name="Line 13"/>
          <p:cNvSpPr>
            <a:spLocks noChangeShapeType="1"/>
          </p:cNvSpPr>
          <p:nvPr/>
        </p:nvSpPr>
        <p:spPr bwMode="auto">
          <a:xfrm>
            <a:off x="5334000" y="4937124"/>
            <a:ext cx="609600" cy="777875"/>
          </a:xfrm>
          <a:prstGeom prst="line">
            <a:avLst/>
          </a:prstGeom>
          <a:noFill/>
          <a:ln w="28575">
            <a:solidFill>
              <a:schemeClr val="tx1"/>
            </a:solidFill>
            <a:round/>
            <a:headEnd/>
            <a:tailEnd/>
          </a:ln>
        </p:spPr>
        <p:txBody>
          <a:bodyPr/>
          <a:lstStyle/>
          <a:p>
            <a:endParaRPr lang="zh-CN" altLang="en-US"/>
          </a:p>
        </p:txBody>
      </p:sp>
      <p:sp>
        <p:nvSpPr>
          <p:cNvPr id="18446" name="Text Box 14"/>
          <p:cNvSpPr txBox="1">
            <a:spLocks noChangeArrowheads="1"/>
          </p:cNvSpPr>
          <p:nvPr/>
        </p:nvSpPr>
        <p:spPr bwMode="auto">
          <a:xfrm>
            <a:off x="5508104" y="5877272"/>
            <a:ext cx="1905000" cy="396875"/>
          </a:xfrm>
          <a:prstGeom prst="rect">
            <a:avLst/>
          </a:prstGeom>
          <a:noFill/>
          <a:ln w="9525">
            <a:noFill/>
            <a:miter lim="800000"/>
            <a:headEnd/>
            <a:tailEnd/>
          </a:ln>
        </p:spPr>
        <p:txBody>
          <a:bodyPr lIns="90000" tIns="46800" rIns="90000" bIns="46800" anchor="ctr">
            <a:spAutoFit/>
          </a:bodyPr>
          <a:lstStyle/>
          <a:p>
            <a:pPr algn="ctr" eaLnBrk="0" hangingPunct="0">
              <a:spcBef>
                <a:spcPct val="50000"/>
              </a:spcBef>
            </a:pPr>
            <a:r>
              <a:rPr lang="zh-CN" altLang="en-US" sz="2000" dirty="0">
                <a:latin typeface="Times New Roman" pitchFamily="18" charset="0"/>
              </a:rPr>
              <a:t>海马沟</a:t>
            </a:r>
          </a:p>
        </p:txBody>
      </p:sp>
      <p:sp>
        <p:nvSpPr>
          <p:cNvPr id="18447" name="Line 15"/>
          <p:cNvSpPr>
            <a:spLocks noChangeShapeType="1"/>
          </p:cNvSpPr>
          <p:nvPr/>
        </p:nvSpPr>
        <p:spPr bwMode="auto">
          <a:xfrm flipH="1" flipV="1">
            <a:off x="2843808" y="2239960"/>
            <a:ext cx="356592" cy="1189039"/>
          </a:xfrm>
          <a:prstGeom prst="line">
            <a:avLst/>
          </a:prstGeom>
          <a:noFill/>
          <a:ln w="28575">
            <a:solidFill>
              <a:schemeClr val="tx1"/>
            </a:solidFill>
            <a:round/>
            <a:headEnd/>
            <a:tailEnd/>
          </a:ln>
        </p:spPr>
        <p:txBody>
          <a:bodyPr/>
          <a:lstStyle/>
          <a:p>
            <a:endParaRPr lang="zh-CN" altLang="en-US"/>
          </a:p>
        </p:txBody>
      </p:sp>
      <p:sp>
        <p:nvSpPr>
          <p:cNvPr id="18448" name="Text Box 16"/>
          <p:cNvSpPr txBox="1">
            <a:spLocks noChangeArrowheads="1"/>
          </p:cNvSpPr>
          <p:nvPr/>
        </p:nvSpPr>
        <p:spPr bwMode="auto">
          <a:xfrm>
            <a:off x="2347516" y="1984936"/>
            <a:ext cx="1981200" cy="304800"/>
          </a:xfrm>
          <a:prstGeom prst="rect">
            <a:avLst/>
          </a:prstGeom>
          <a:noFill/>
          <a:ln w="9525">
            <a:noFill/>
            <a:miter lim="800000"/>
            <a:headEnd/>
            <a:tailEnd/>
          </a:ln>
        </p:spPr>
        <p:txBody>
          <a:bodyPr lIns="90000" tIns="46800" rIns="90000" bIns="46800" anchor="ctr">
            <a:spAutoFit/>
          </a:bodyPr>
          <a:lstStyle/>
          <a:p>
            <a:pPr eaLnBrk="0" hangingPunct="0">
              <a:lnSpc>
                <a:spcPct val="70000"/>
              </a:lnSpc>
              <a:spcBef>
                <a:spcPct val="50000"/>
              </a:spcBef>
            </a:pPr>
            <a:r>
              <a:rPr lang="zh-CN" altLang="en-US" sz="2000" dirty="0">
                <a:latin typeface="Times New Roman" pitchFamily="18" charset="0"/>
              </a:rPr>
              <a:t>扣带回</a:t>
            </a:r>
          </a:p>
        </p:txBody>
      </p:sp>
      <p:sp>
        <p:nvSpPr>
          <p:cNvPr id="18449" name="Line 17"/>
          <p:cNvSpPr>
            <a:spLocks noChangeShapeType="1"/>
          </p:cNvSpPr>
          <p:nvPr/>
        </p:nvSpPr>
        <p:spPr bwMode="auto">
          <a:xfrm flipH="1">
            <a:off x="2590800" y="5165724"/>
            <a:ext cx="1737916" cy="396876"/>
          </a:xfrm>
          <a:prstGeom prst="line">
            <a:avLst/>
          </a:prstGeom>
          <a:noFill/>
          <a:ln w="28575">
            <a:solidFill>
              <a:schemeClr val="tx1"/>
            </a:solidFill>
            <a:round/>
            <a:headEnd/>
            <a:tailEnd/>
          </a:ln>
        </p:spPr>
        <p:txBody>
          <a:bodyPr/>
          <a:lstStyle/>
          <a:p>
            <a:endParaRPr lang="zh-CN" altLang="en-US"/>
          </a:p>
        </p:txBody>
      </p:sp>
      <p:sp>
        <p:nvSpPr>
          <p:cNvPr id="18450" name="Text Box 18"/>
          <p:cNvSpPr txBox="1">
            <a:spLocks noChangeArrowheads="1"/>
          </p:cNvSpPr>
          <p:nvPr/>
        </p:nvSpPr>
        <p:spPr bwMode="auto">
          <a:xfrm>
            <a:off x="2172872" y="5397097"/>
            <a:ext cx="1371600" cy="396875"/>
          </a:xfrm>
          <a:prstGeom prst="rect">
            <a:avLst/>
          </a:prstGeom>
          <a:noFill/>
          <a:ln w="9525">
            <a:noFill/>
            <a:miter lim="800000"/>
            <a:headEnd/>
            <a:tailEnd/>
          </a:ln>
        </p:spPr>
        <p:txBody>
          <a:bodyPr>
            <a:spAutoFit/>
          </a:bodyPr>
          <a:lstStyle/>
          <a:p>
            <a:pPr>
              <a:spcBef>
                <a:spcPct val="50000"/>
              </a:spcBef>
            </a:pPr>
            <a:r>
              <a:rPr lang="zh-CN" altLang="en-US" sz="2000" dirty="0">
                <a:latin typeface="Times New Roman" pitchFamily="18" charset="0"/>
              </a:rPr>
              <a:t>钩</a:t>
            </a:r>
            <a:endParaRPr lang="zh-CN" altLang="en-US" sz="2400" dirty="0">
              <a:latin typeface="Times New Roman" pitchFamily="18" charset="0"/>
            </a:endParaRPr>
          </a:p>
        </p:txBody>
      </p:sp>
      <p:sp>
        <p:nvSpPr>
          <p:cNvPr id="18451" name="Line 19"/>
          <p:cNvSpPr>
            <a:spLocks noChangeShapeType="1"/>
          </p:cNvSpPr>
          <p:nvPr/>
        </p:nvSpPr>
        <p:spPr bwMode="auto">
          <a:xfrm flipH="1">
            <a:off x="4419600" y="5257800"/>
            <a:ext cx="533400" cy="762000"/>
          </a:xfrm>
          <a:prstGeom prst="line">
            <a:avLst/>
          </a:prstGeom>
          <a:noFill/>
          <a:ln w="28575">
            <a:solidFill>
              <a:schemeClr val="tx1"/>
            </a:solidFill>
            <a:round/>
            <a:headEnd/>
            <a:tailEnd/>
          </a:ln>
        </p:spPr>
        <p:txBody>
          <a:bodyPr/>
          <a:lstStyle/>
          <a:p>
            <a:endParaRPr lang="zh-CN" altLang="en-US"/>
          </a:p>
        </p:txBody>
      </p:sp>
      <p:sp>
        <p:nvSpPr>
          <p:cNvPr id="18452" name="Text Box 20"/>
          <p:cNvSpPr txBox="1">
            <a:spLocks noChangeArrowheads="1"/>
          </p:cNvSpPr>
          <p:nvPr/>
        </p:nvSpPr>
        <p:spPr bwMode="auto">
          <a:xfrm>
            <a:off x="3798788" y="5924549"/>
            <a:ext cx="1524000" cy="396875"/>
          </a:xfrm>
          <a:prstGeom prst="rect">
            <a:avLst/>
          </a:prstGeom>
          <a:noFill/>
          <a:ln w="9525">
            <a:noFill/>
            <a:miter lim="800000"/>
            <a:headEnd/>
            <a:tailEnd/>
          </a:ln>
        </p:spPr>
        <p:txBody>
          <a:bodyPr>
            <a:spAutoFit/>
          </a:bodyPr>
          <a:lstStyle/>
          <a:p>
            <a:pPr>
              <a:spcBef>
                <a:spcPct val="50000"/>
              </a:spcBef>
            </a:pPr>
            <a:r>
              <a:rPr lang="zh-CN" altLang="en-US" sz="2000" dirty="0">
                <a:latin typeface="Times New Roman" pitchFamily="18" charset="0"/>
              </a:rPr>
              <a:t>海马旁回</a:t>
            </a:r>
            <a:endParaRPr lang="zh-CN" altLang="en-US" sz="2400" dirty="0">
              <a:latin typeface="Times New Roman" pitchFamily="18" charset="0"/>
            </a:endParaRPr>
          </a:p>
        </p:txBody>
      </p:sp>
      <p:sp>
        <p:nvSpPr>
          <p:cNvPr id="67605" name="Text Box 21"/>
          <p:cNvSpPr txBox="1">
            <a:spLocks noChangeArrowheads="1"/>
          </p:cNvSpPr>
          <p:nvPr/>
        </p:nvSpPr>
        <p:spPr bwMode="auto">
          <a:xfrm>
            <a:off x="304800" y="0"/>
            <a:ext cx="8839200" cy="1169551"/>
          </a:xfrm>
          <a:prstGeom prst="rect">
            <a:avLst/>
          </a:prstGeom>
          <a:solidFill>
            <a:srgbClr val="99FFCC"/>
          </a:solidFill>
          <a:ln w="9525">
            <a:noFill/>
            <a:miter lim="800000"/>
            <a:headEnd/>
            <a:tailEnd/>
          </a:ln>
        </p:spPr>
        <p:txBody>
          <a:bodyPr wrap="square">
            <a:spAutoFit/>
          </a:bodyPr>
          <a:lstStyle/>
          <a:p>
            <a:pPr eaLnBrk="0" hangingPunct="0">
              <a:spcBef>
                <a:spcPct val="50000"/>
              </a:spcBef>
            </a:pPr>
            <a:r>
              <a:rPr lang="zh-CN" altLang="en-US" sz="2800" b="1" dirty="0">
                <a:solidFill>
                  <a:srgbClr val="FF3300"/>
                </a:solidFill>
                <a:latin typeface="Times New Roman" pitchFamily="18" charset="0"/>
                <a:ea typeface="黑体" pitchFamily="49" charset="-122"/>
              </a:rPr>
              <a:t>大脑半球内侧面重要沟回</a:t>
            </a:r>
            <a:endParaRPr lang="en-US" altLang="zh-CN" sz="2800" b="1" dirty="0">
              <a:solidFill>
                <a:srgbClr val="FF3300"/>
              </a:solidFill>
              <a:latin typeface="Times New Roman" pitchFamily="18" charset="0"/>
              <a:ea typeface="黑体" pitchFamily="49" charset="-122"/>
            </a:endParaRPr>
          </a:p>
          <a:p>
            <a:pPr eaLnBrk="0" hangingPunct="0">
              <a:spcBef>
                <a:spcPct val="50000"/>
              </a:spcBef>
            </a:pPr>
            <a:r>
              <a:rPr lang="en-US" altLang="zh-CN" sz="2800" b="1" dirty="0">
                <a:solidFill>
                  <a:srgbClr val="FF3300"/>
                </a:solidFill>
                <a:latin typeface="Times New Roman" pitchFamily="18" charset="0"/>
              </a:rPr>
              <a:t>Important sulcus gyrus in medial cerebral hemisphere:</a:t>
            </a:r>
            <a:endParaRPr lang="zh-CN" altLang="en-US" sz="2800" b="1" dirty="0">
              <a:solidFill>
                <a:srgbClr val="FF3300"/>
              </a:solidFill>
              <a:latin typeface="Times New Roman" pitchFamily="18" charset="0"/>
              <a:ea typeface="黑体" pitchFamily="49" charset="-122"/>
            </a:endParaRPr>
          </a:p>
        </p:txBody>
      </p:sp>
      <p:sp>
        <p:nvSpPr>
          <p:cNvPr id="22" name="标题 21"/>
          <p:cNvSpPr>
            <a:spLocks noGrp="1"/>
          </p:cNvSpPr>
          <p:nvPr>
            <p:ph type="title"/>
          </p:nvPr>
        </p:nvSpPr>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8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4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4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4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84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84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84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84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84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84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84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84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844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844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844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845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1845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18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animBg="1"/>
      <p:bldP spid="18437" grpId="0"/>
      <p:bldP spid="18438" grpId="0" animBg="1"/>
      <p:bldP spid="18439" grpId="0"/>
      <p:bldP spid="18440" grpId="0"/>
      <p:bldP spid="18441" grpId="0" animBg="1"/>
      <p:bldP spid="18442" grpId="0"/>
      <p:bldP spid="18443" grpId="0" animBg="1"/>
      <p:bldP spid="18444" grpId="0"/>
      <p:bldP spid="18445" grpId="0" animBg="1"/>
      <p:bldP spid="18446" grpId="0"/>
      <p:bldP spid="18447" grpId="0" animBg="1"/>
      <p:bldP spid="18448" grpId="0"/>
      <p:bldP spid="18449" grpId="0" animBg="1"/>
      <p:bldP spid="18450" grpId="0"/>
      <p:bldP spid="18451" grpId="0" animBg="1"/>
      <p:bldP spid="1845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zh-CN" altLang="en-US" sz="100"/>
              <a:t>底面</a:t>
            </a:r>
            <a:endParaRPr lang="zh-CN" altLang="en-US"/>
          </a:p>
        </p:txBody>
      </p:sp>
      <p:pic>
        <p:nvPicPr>
          <p:cNvPr id="19459" name="Picture 3" descr="6"/>
          <p:cNvPicPr>
            <a:picLocks noChangeAspect="1" noChangeArrowheads="1"/>
          </p:cNvPicPr>
          <p:nvPr/>
        </p:nvPicPr>
        <p:blipFill>
          <a:blip r:embed="rId2" cstate="print">
            <a:lum bright="-30000"/>
          </a:blip>
          <a:srcRect/>
          <a:stretch>
            <a:fillRect/>
          </a:stretch>
        </p:blipFill>
        <p:spPr bwMode="auto">
          <a:xfrm>
            <a:off x="762000" y="381000"/>
            <a:ext cx="5937250" cy="5981700"/>
          </a:xfrm>
          <a:prstGeom prst="rect">
            <a:avLst/>
          </a:prstGeom>
          <a:noFill/>
          <a:ln w="9525">
            <a:noFill/>
            <a:miter lim="800000"/>
            <a:headEnd/>
            <a:tailEnd/>
          </a:ln>
        </p:spPr>
      </p:pic>
      <p:sp>
        <p:nvSpPr>
          <p:cNvPr id="19460" name="Line 4"/>
          <p:cNvSpPr>
            <a:spLocks noChangeShapeType="1"/>
          </p:cNvSpPr>
          <p:nvPr/>
        </p:nvSpPr>
        <p:spPr bwMode="auto">
          <a:xfrm>
            <a:off x="4267200" y="1828800"/>
            <a:ext cx="1676400" cy="0"/>
          </a:xfrm>
          <a:prstGeom prst="line">
            <a:avLst/>
          </a:prstGeom>
          <a:noFill/>
          <a:ln w="19050">
            <a:solidFill>
              <a:schemeClr val="tx1"/>
            </a:solidFill>
            <a:round/>
            <a:headEnd/>
            <a:tailEnd/>
          </a:ln>
        </p:spPr>
        <p:txBody>
          <a:bodyPr/>
          <a:lstStyle/>
          <a:p>
            <a:endParaRPr lang="zh-CN" altLang="en-US"/>
          </a:p>
        </p:txBody>
      </p:sp>
      <p:sp>
        <p:nvSpPr>
          <p:cNvPr id="19461" name="Text Box 5"/>
          <p:cNvSpPr txBox="1">
            <a:spLocks noChangeArrowheads="1"/>
          </p:cNvSpPr>
          <p:nvPr/>
        </p:nvSpPr>
        <p:spPr bwMode="auto">
          <a:xfrm>
            <a:off x="5943600" y="1639235"/>
            <a:ext cx="2376264" cy="402291"/>
          </a:xfrm>
          <a:prstGeom prst="rect">
            <a:avLst/>
          </a:prstGeom>
          <a:solidFill>
            <a:srgbClr val="99FFCC"/>
          </a:solidFill>
          <a:ln w="9525">
            <a:noFill/>
            <a:miter lim="800000"/>
            <a:headEnd/>
            <a:tailEnd/>
          </a:ln>
        </p:spPr>
        <p:txBody>
          <a:bodyPr wrap="square" lIns="90000" tIns="46800" rIns="90000" bIns="46800" anchor="ctr">
            <a:spAutoFit/>
          </a:bodyPr>
          <a:lstStyle/>
          <a:p>
            <a:pPr eaLnBrk="0" hangingPunct="0">
              <a:spcBef>
                <a:spcPct val="50000"/>
              </a:spcBef>
            </a:pPr>
            <a:r>
              <a:rPr lang="zh-CN" altLang="en-US" sz="2000" b="1" dirty="0">
                <a:solidFill>
                  <a:schemeClr val="bg2"/>
                </a:solidFill>
                <a:latin typeface="Times New Roman" pitchFamily="18" charset="0"/>
                <a:ea typeface="黑体" pitchFamily="49" charset="-122"/>
              </a:rPr>
              <a:t>嗅束</a:t>
            </a:r>
            <a:r>
              <a:rPr lang="en-US" altLang="zh-CN" sz="2000" b="1" dirty="0">
                <a:solidFill>
                  <a:schemeClr val="bg2"/>
                </a:solidFill>
                <a:latin typeface="Times New Roman" pitchFamily="18" charset="0"/>
              </a:rPr>
              <a:t>Olfactory tract</a:t>
            </a:r>
            <a:endParaRPr lang="zh-CN" altLang="en-US" sz="2000" b="1" dirty="0">
              <a:solidFill>
                <a:schemeClr val="bg2"/>
              </a:solidFill>
              <a:latin typeface="Times New Roman" pitchFamily="18" charset="0"/>
              <a:ea typeface="黑体" pitchFamily="49" charset="-122"/>
            </a:endParaRPr>
          </a:p>
        </p:txBody>
      </p:sp>
      <p:sp>
        <p:nvSpPr>
          <p:cNvPr id="19462" name="Line 6"/>
          <p:cNvSpPr>
            <a:spLocks noChangeShapeType="1"/>
          </p:cNvSpPr>
          <p:nvPr/>
        </p:nvSpPr>
        <p:spPr bwMode="auto">
          <a:xfrm flipV="1">
            <a:off x="4343400" y="685800"/>
            <a:ext cx="1219200" cy="533400"/>
          </a:xfrm>
          <a:prstGeom prst="line">
            <a:avLst/>
          </a:prstGeom>
          <a:noFill/>
          <a:ln w="19050">
            <a:solidFill>
              <a:schemeClr val="tx1"/>
            </a:solidFill>
            <a:round/>
            <a:headEnd/>
            <a:tailEnd/>
          </a:ln>
        </p:spPr>
        <p:txBody>
          <a:bodyPr/>
          <a:lstStyle/>
          <a:p>
            <a:endParaRPr lang="zh-CN" altLang="en-US"/>
          </a:p>
        </p:txBody>
      </p:sp>
      <p:sp>
        <p:nvSpPr>
          <p:cNvPr id="19463" name="Text Box 7"/>
          <p:cNvSpPr txBox="1">
            <a:spLocks noChangeArrowheads="1"/>
          </p:cNvSpPr>
          <p:nvPr/>
        </p:nvSpPr>
        <p:spPr bwMode="auto">
          <a:xfrm>
            <a:off x="5486400" y="530692"/>
            <a:ext cx="2362200" cy="402291"/>
          </a:xfrm>
          <a:prstGeom prst="rect">
            <a:avLst/>
          </a:prstGeom>
          <a:solidFill>
            <a:srgbClr val="99FFCC"/>
          </a:solidFill>
          <a:ln w="9525">
            <a:noFill/>
            <a:miter lim="800000"/>
            <a:headEnd/>
            <a:tailEnd/>
          </a:ln>
        </p:spPr>
        <p:txBody>
          <a:bodyPr wrap="square" lIns="90000" tIns="46800" rIns="90000" bIns="46800" anchor="ctr">
            <a:spAutoFit/>
          </a:bodyPr>
          <a:lstStyle/>
          <a:p>
            <a:pPr eaLnBrk="0" hangingPunct="0">
              <a:spcBef>
                <a:spcPct val="50000"/>
              </a:spcBef>
            </a:pPr>
            <a:r>
              <a:rPr lang="zh-CN" altLang="en-US" sz="2000" b="1" dirty="0">
                <a:solidFill>
                  <a:schemeClr val="bg2"/>
                </a:solidFill>
                <a:latin typeface="Times New Roman" pitchFamily="18" charset="0"/>
                <a:ea typeface="黑体" pitchFamily="49" charset="-122"/>
              </a:rPr>
              <a:t>嗅球</a:t>
            </a:r>
            <a:r>
              <a:rPr lang="en-US" altLang="zh-CN" sz="2000" b="1" dirty="0">
                <a:solidFill>
                  <a:schemeClr val="bg2"/>
                </a:solidFill>
                <a:latin typeface="Times New Roman" pitchFamily="18" charset="0"/>
              </a:rPr>
              <a:t>Olfactory bulb</a:t>
            </a:r>
            <a:endParaRPr lang="zh-CN" altLang="en-US" sz="2000" b="1" dirty="0">
              <a:solidFill>
                <a:schemeClr val="bg2"/>
              </a:solidFill>
              <a:latin typeface="Times New Roman" pitchFamily="18" charset="0"/>
              <a:ea typeface="黑体" pitchFamily="49" charset="-122"/>
            </a:endParaRPr>
          </a:p>
        </p:txBody>
      </p:sp>
      <p:sp>
        <p:nvSpPr>
          <p:cNvPr id="19464" name="Line 8"/>
          <p:cNvSpPr>
            <a:spLocks noChangeShapeType="1"/>
          </p:cNvSpPr>
          <p:nvPr/>
        </p:nvSpPr>
        <p:spPr bwMode="auto">
          <a:xfrm>
            <a:off x="4114800" y="2362200"/>
            <a:ext cx="1981200" cy="0"/>
          </a:xfrm>
          <a:prstGeom prst="line">
            <a:avLst/>
          </a:prstGeom>
          <a:noFill/>
          <a:ln w="19050">
            <a:solidFill>
              <a:schemeClr val="tx1"/>
            </a:solidFill>
            <a:round/>
            <a:headEnd/>
            <a:tailEnd/>
          </a:ln>
        </p:spPr>
        <p:txBody>
          <a:bodyPr/>
          <a:lstStyle/>
          <a:p>
            <a:endParaRPr lang="zh-CN" altLang="en-US"/>
          </a:p>
        </p:txBody>
      </p:sp>
      <p:sp>
        <p:nvSpPr>
          <p:cNvPr id="19465" name="Text Box 9"/>
          <p:cNvSpPr txBox="1">
            <a:spLocks noChangeArrowheads="1"/>
          </p:cNvSpPr>
          <p:nvPr/>
        </p:nvSpPr>
        <p:spPr bwMode="auto">
          <a:xfrm>
            <a:off x="6096000" y="2207092"/>
            <a:ext cx="2868488" cy="402291"/>
          </a:xfrm>
          <a:prstGeom prst="rect">
            <a:avLst/>
          </a:prstGeom>
          <a:solidFill>
            <a:srgbClr val="99FFCC"/>
          </a:solidFill>
          <a:ln w="9525">
            <a:noFill/>
            <a:miter lim="800000"/>
            <a:headEnd/>
            <a:tailEnd/>
          </a:ln>
        </p:spPr>
        <p:txBody>
          <a:bodyPr wrap="square" lIns="90000" tIns="46800" rIns="90000" bIns="46800" anchor="ctr">
            <a:spAutoFit/>
          </a:bodyPr>
          <a:lstStyle/>
          <a:p>
            <a:pPr eaLnBrk="0" hangingPunct="0">
              <a:spcBef>
                <a:spcPct val="50000"/>
              </a:spcBef>
            </a:pPr>
            <a:r>
              <a:rPr lang="zh-CN" altLang="en-US" sz="2000" b="1" dirty="0">
                <a:solidFill>
                  <a:schemeClr val="bg2"/>
                </a:solidFill>
                <a:latin typeface="Times New Roman" pitchFamily="18" charset="0"/>
                <a:ea typeface="黑体" pitchFamily="49" charset="-122"/>
              </a:rPr>
              <a:t>嗅三角</a:t>
            </a:r>
            <a:r>
              <a:rPr lang="en-US" altLang="zh-CN" sz="2000" b="1" dirty="0">
                <a:solidFill>
                  <a:schemeClr val="bg2"/>
                </a:solidFill>
                <a:latin typeface="Times New Roman" pitchFamily="18" charset="0"/>
              </a:rPr>
              <a:t>Olfactory trigone</a:t>
            </a:r>
            <a:endParaRPr lang="zh-CN" altLang="en-US" sz="2000" b="1" dirty="0">
              <a:solidFill>
                <a:schemeClr val="bg2"/>
              </a:solidFill>
              <a:latin typeface="Times New Roman" pitchFamily="18" charset="0"/>
              <a:ea typeface="黑体" pitchFamily="49" charset="-122"/>
            </a:endParaRPr>
          </a:p>
        </p:txBody>
      </p:sp>
      <p:sp>
        <p:nvSpPr>
          <p:cNvPr id="19466" name="Line 10"/>
          <p:cNvSpPr>
            <a:spLocks noChangeShapeType="1"/>
          </p:cNvSpPr>
          <p:nvPr/>
        </p:nvSpPr>
        <p:spPr bwMode="auto">
          <a:xfrm>
            <a:off x="4343400" y="3962399"/>
            <a:ext cx="1905000" cy="170977"/>
          </a:xfrm>
          <a:prstGeom prst="line">
            <a:avLst/>
          </a:prstGeom>
          <a:noFill/>
          <a:ln w="19050">
            <a:solidFill>
              <a:schemeClr val="tx1"/>
            </a:solidFill>
            <a:round/>
            <a:headEnd/>
            <a:tailEnd/>
          </a:ln>
        </p:spPr>
        <p:txBody>
          <a:bodyPr/>
          <a:lstStyle/>
          <a:p>
            <a:endParaRPr lang="zh-CN" altLang="en-US"/>
          </a:p>
        </p:txBody>
      </p:sp>
      <p:sp>
        <p:nvSpPr>
          <p:cNvPr id="19467" name="Text Box 11"/>
          <p:cNvSpPr txBox="1">
            <a:spLocks noChangeArrowheads="1"/>
          </p:cNvSpPr>
          <p:nvPr/>
        </p:nvSpPr>
        <p:spPr bwMode="auto">
          <a:xfrm>
            <a:off x="6249605" y="3887688"/>
            <a:ext cx="2438400" cy="710067"/>
          </a:xfrm>
          <a:prstGeom prst="rect">
            <a:avLst/>
          </a:prstGeom>
          <a:solidFill>
            <a:srgbClr val="99FFCC"/>
          </a:solidFill>
          <a:ln w="9525">
            <a:noFill/>
            <a:miter lim="800000"/>
            <a:headEnd/>
            <a:tailEnd/>
          </a:ln>
        </p:spPr>
        <p:txBody>
          <a:bodyPr wrap="square" lIns="90000" tIns="46800" rIns="90000" bIns="46800" anchor="ctr">
            <a:spAutoFit/>
          </a:bodyPr>
          <a:lstStyle/>
          <a:p>
            <a:pPr eaLnBrk="0" hangingPunct="0">
              <a:spcBef>
                <a:spcPct val="50000"/>
              </a:spcBef>
            </a:pPr>
            <a:r>
              <a:rPr lang="zh-CN" altLang="en-US" sz="2000" b="1" dirty="0">
                <a:solidFill>
                  <a:schemeClr val="bg2"/>
                </a:solidFill>
                <a:latin typeface="Times New Roman" pitchFamily="18" charset="0"/>
                <a:ea typeface="黑体" pitchFamily="49" charset="-122"/>
              </a:rPr>
              <a:t>海马旁回</a:t>
            </a:r>
            <a:r>
              <a:rPr lang="en-US" altLang="zh-CN" sz="2000" b="1" dirty="0">
                <a:solidFill>
                  <a:schemeClr val="bg2"/>
                </a:solidFill>
                <a:latin typeface="Times New Roman" pitchFamily="18" charset="0"/>
              </a:rPr>
              <a:t>Hippocampal gyrus</a:t>
            </a:r>
            <a:endParaRPr lang="zh-CN" altLang="en-US" sz="2000" b="1" dirty="0">
              <a:solidFill>
                <a:schemeClr val="bg2"/>
              </a:solidFill>
              <a:latin typeface="Times New Roman" pitchFamily="18" charset="0"/>
              <a:ea typeface="黑体" pitchFamily="49" charset="-122"/>
            </a:endParaRPr>
          </a:p>
        </p:txBody>
      </p:sp>
      <p:sp>
        <p:nvSpPr>
          <p:cNvPr id="19468" name="Line 12"/>
          <p:cNvSpPr>
            <a:spLocks noChangeShapeType="1"/>
          </p:cNvSpPr>
          <p:nvPr/>
        </p:nvSpPr>
        <p:spPr bwMode="auto">
          <a:xfrm>
            <a:off x="4114800" y="3048000"/>
            <a:ext cx="2133600" cy="0"/>
          </a:xfrm>
          <a:prstGeom prst="line">
            <a:avLst/>
          </a:prstGeom>
          <a:noFill/>
          <a:ln w="19050">
            <a:solidFill>
              <a:schemeClr val="tx1"/>
            </a:solidFill>
            <a:round/>
            <a:headEnd/>
            <a:tailEnd/>
          </a:ln>
        </p:spPr>
        <p:txBody>
          <a:bodyPr/>
          <a:lstStyle/>
          <a:p>
            <a:endParaRPr lang="zh-CN" altLang="en-US"/>
          </a:p>
        </p:txBody>
      </p:sp>
      <p:sp>
        <p:nvSpPr>
          <p:cNvPr id="19469" name="Text Box 13"/>
          <p:cNvSpPr txBox="1">
            <a:spLocks noChangeArrowheads="1"/>
          </p:cNvSpPr>
          <p:nvPr/>
        </p:nvSpPr>
        <p:spPr bwMode="auto">
          <a:xfrm>
            <a:off x="6172200" y="2740492"/>
            <a:ext cx="1066800" cy="402291"/>
          </a:xfrm>
          <a:prstGeom prst="rect">
            <a:avLst/>
          </a:prstGeom>
          <a:solidFill>
            <a:srgbClr val="99FFCC"/>
          </a:solidFill>
          <a:ln w="9525">
            <a:noFill/>
            <a:miter lim="800000"/>
            <a:headEnd/>
            <a:tailEnd/>
          </a:ln>
        </p:spPr>
        <p:txBody>
          <a:bodyPr lIns="90000" tIns="46800" rIns="90000" bIns="46800" anchor="ctr">
            <a:spAutoFit/>
          </a:bodyPr>
          <a:lstStyle/>
          <a:p>
            <a:pPr eaLnBrk="0" hangingPunct="0">
              <a:spcBef>
                <a:spcPct val="50000"/>
              </a:spcBef>
            </a:pPr>
            <a:r>
              <a:rPr lang="zh-CN" altLang="en-US" sz="2000" b="1" dirty="0">
                <a:solidFill>
                  <a:schemeClr val="bg2"/>
                </a:solidFill>
                <a:latin typeface="Times New Roman" pitchFamily="18" charset="0"/>
                <a:ea typeface="黑体" pitchFamily="49" charset="-122"/>
              </a:rPr>
              <a:t>钩</a:t>
            </a:r>
            <a:r>
              <a:rPr lang="en-US" altLang="zh-CN" sz="2000" b="1" dirty="0">
                <a:solidFill>
                  <a:schemeClr val="bg2"/>
                </a:solidFill>
                <a:latin typeface="Times New Roman" pitchFamily="18" charset="0"/>
                <a:ea typeface="黑体" pitchFamily="49" charset="-122"/>
              </a:rPr>
              <a:t>Hook</a:t>
            </a:r>
            <a:endParaRPr lang="zh-CN" altLang="en-US" sz="2000" b="1" dirty="0">
              <a:solidFill>
                <a:schemeClr val="bg2"/>
              </a:solidFill>
              <a:latin typeface="Times New Roman" pitchFamily="18" charset="0"/>
              <a:ea typeface="黑体" pitchFamily="49" charset="-122"/>
            </a:endParaRPr>
          </a:p>
        </p:txBody>
      </p:sp>
      <p:sp>
        <p:nvSpPr>
          <p:cNvPr id="19470" name="Line 14"/>
          <p:cNvSpPr>
            <a:spLocks noChangeShapeType="1"/>
          </p:cNvSpPr>
          <p:nvPr/>
        </p:nvSpPr>
        <p:spPr bwMode="auto">
          <a:xfrm>
            <a:off x="4343400" y="3505200"/>
            <a:ext cx="1676400" cy="0"/>
          </a:xfrm>
          <a:prstGeom prst="line">
            <a:avLst/>
          </a:prstGeom>
          <a:noFill/>
          <a:ln w="19050">
            <a:solidFill>
              <a:schemeClr val="tx1"/>
            </a:solidFill>
            <a:round/>
            <a:headEnd/>
            <a:tailEnd/>
          </a:ln>
        </p:spPr>
        <p:txBody>
          <a:bodyPr/>
          <a:lstStyle/>
          <a:p>
            <a:endParaRPr lang="zh-CN" altLang="en-US"/>
          </a:p>
        </p:txBody>
      </p:sp>
      <p:sp>
        <p:nvSpPr>
          <p:cNvPr id="19471" name="Text Box 15"/>
          <p:cNvSpPr txBox="1">
            <a:spLocks noChangeArrowheads="1"/>
          </p:cNvSpPr>
          <p:nvPr/>
        </p:nvSpPr>
        <p:spPr bwMode="auto">
          <a:xfrm>
            <a:off x="5943600" y="3273892"/>
            <a:ext cx="3200400" cy="402291"/>
          </a:xfrm>
          <a:prstGeom prst="rect">
            <a:avLst/>
          </a:prstGeom>
          <a:solidFill>
            <a:srgbClr val="99FFCC"/>
          </a:solidFill>
          <a:ln w="9525">
            <a:noFill/>
            <a:miter lim="800000"/>
            <a:headEnd/>
            <a:tailEnd/>
          </a:ln>
        </p:spPr>
        <p:txBody>
          <a:bodyPr wrap="square" lIns="90000" tIns="46800" rIns="90000" bIns="46800" anchor="ctr">
            <a:spAutoFit/>
          </a:bodyPr>
          <a:lstStyle/>
          <a:p>
            <a:pPr eaLnBrk="0" hangingPunct="0">
              <a:spcBef>
                <a:spcPct val="50000"/>
              </a:spcBef>
            </a:pPr>
            <a:r>
              <a:rPr lang="zh-CN" altLang="en-US" sz="2000" b="1" dirty="0">
                <a:solidFill>
                  <a:schemeClr val="bg2"/>
                </a:solidFill>
                <a:latin typeface="Times New Roman" pitchFamily="18" charset="0"/>
                <a:ea typeface="黑体" pitchFamily="49" charset="-122"/>
              </a:rPr>
              <a:t>海马沟</a:t>
            </a:r>
            <a:r>
              <a:rPr lang="en-US" altLang="zh-CN" sz="2000" b="1" dirty="0">
                <a:solidFill>
                  <a:schemeClr val="bg2"/>
                </a:solidFill>
                <a:latin typeface="Times New Roman" pitchFamily="18" charset="0"/>
              </a:rPr>
              <a:t>Hippocampal sulcus</a:t>
            </a:r>
            <a:endParaRPr lang="zh-CN" altLang="en-US" sz="2000" b="1" dirty="0">
              <a:solidFill>
                <a:schemeClr val="bg2"/>
              </a:solidFill>
              <a:latin typeface="Times New Roman" pitchFamily="18" charset="0"/>
              <a:ea typeface="黑体" pitchFamily="49" charset="-122"/>
            </a:endParaRPr>
          </a:p>
        </p:txBody>
      </p:sp>
      <p:sp>
        <p:nvSpPr>
          <p:cNvPr id="68624" name="Text Box 16"/>
          <p:cNvSpPr txBox="1">
            <a:spLocks noChangeArrowheads="1"/>
          </p:cNvSpPr>
          <p:nvPr/>
        </p:nvSpPr>
        <p:spPr bwMode="auto">
          <a:xfrm>
            <a:off x="0" y="0"/>
            <a:ext cx="4267200" cy="461665"/>
          </a:xfrm>
          <a:prstGeom prst="rect">
            <a:avLst/>
          </a:prstGeom>
          <a:solidFill>
            <a:srgbClr val="99FFCC"/>
          </a:solidFill>
          <a:ln w="9525">
            <a:noFill/>
            <a:miter lim="800000"/>
            <a:headEnd/>
            <a:tailEnd/>
          </a:ln>
        </p:spPr>
        <p:txBody>
          <a:bodyPr wrap="square">
            <a:spAutoFit/>
          </a:bodyPr>
          <a:lstStyle/>
          <a:p>
            <a:pPr eaLnBrk="0" hangingPunct="0">
              <a:spcBef>
                <a:spcPct val="50000"/>
              </a:spcBef>
            </a:pPr>
            <a:r>
              <a:rPr lang="zh-CN" altLang="en-US" sz="2400" b="1" dirty="0">
                <a:solidFill>
                  <a:schemeClr val="bg2"/>
                </a:solidFill>
                <a:latin typeface="Times New Roman" pitchFamily="18" charset="0"/>
              </a:rPr>
              <a:t>脑底结构 </a:t>
            </a:r>
            <a:r>
              <a:rPr lang="en-US" altLang="zh-CN" sz="2400" b="1" dirty="0">
                <a:solidFill>
                  <a:schemeClr val="bg2"/>
                </a:solidFill>
                <a:latin typeface="Times New Roman" pitchFamily="18" charset="0"/>
              </a:rPr>
              <a:t>brain base structure</a:t>
            </a:r>
            <a:endParaRPr lang="zh-CN" altLang="en-US" sz="2400" b="1" dirty="0">
              <a:solidFill>
                <a:schemeClr val="bg2"/>
              </a:solidFill>
              <a:latin typeface="Times New Roman" pitchFamily="18" charset="0"/>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94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4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4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94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94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94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94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94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946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94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946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94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94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nimBg="1"/>
      <p:bldP spid="19461" grpId="0" animBg="1"/>
      <p:bldP spid="19462" grpId="0" animBg="1"/>
      <p:bldP spid="19463" grpId="0" animBg="1"/>
      <p:bldP spid="19464" grpId="0" animBg="1"/>
      <p:bldP spid="19465" grpId="0" animBg="1"/>
      <p:bldP spid="19466" grpId="0" animBg="1"/>
      <p:bldP spid="19467" grpId="0" animBg="1"/>
      <p:bldP spid="19468" grpId="0" animBg="1"/>
      <p:bldP spid="19469" grpId="0" animBg="1"/>
      <p:bldP spid="19470" grpId="0" animBg="1"/>
      <p:bldP spid="1947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zh-CN" altLang="en-US" sz="100"/>
              <a:t>边缘叶</a:t>
            </a:r>
            <a:endParaRPr lang="zh-CN" altLang="en-US"/>
          </a:p>
        </p:txBody>
      </p:sp>
      <p:pic>
        <p:nvPicPr>
          <p:cNvPr id="20483" name="Picture 3" descr="5"/>
          <p:cNvPicPr>
            <a:picLocks noChangeAspect="1" noChangeArrowheads="1"/>
          </p:cNvPicPr>
          <p:nvPr/>
        </p:nvPicPr>
        <p:blipFill>
          <a:blip r:embed="rId2" cstate="print">
            <a:lum bright="-30000"/>
          </a:blip>
          <a:srcRect/>
          <a:stretch>
            <a:fillRect/>
          </a:stretch>
        </p:blipFill>
        <p:spPr bwMode="auto">
          <a:xfrm>
            <a:off x="1043608" y="1700808"/>
            <a:ext cx="6211888" cy="4459288"/>
          </a:xfrm>
          <a:prstGeom prst="rect">
            <a:avLst/>
          </a:prstGeom>
          <a:noFill/>
          <a:ln w="9525">
            <a:noFill/>
            <a:miter lim="800000"/>
            <a:headEnd/>
            <a:tailEnd/>
          </a:ln>
        </p:spPr>
      </p:pic>
      <p:sp>
        <p:nvSpPr>
          <p:cNvPr id="20484" name="Text Box 4"/>
          <p:cNvSpPr txBox="1">
            <a:spLocks noChangeArrowheads="1"/>
          </p:cNvSpPr>
          <p:nvPr/>
        </p:nvSpPr>
        <p:spPr bwMode="auto">
          <a:xfrm>
            <a:off x="826266" y="299087"/>
            <a:ext cx="6934200" cy="1171732"/>
          </a:xfrm>
          <a:prstGeom prst="rect">
            <a:avLst/>
          </a:prstGeom>
          <a:solidFill>
            <a:srgbClr val="99FFCC"/>
          </a:solidFill>
          <a:ln w="9525">
            <a:noFill/>
            <a:miter lim="800000"/>
            <a:headEnd/>
            <a:tailEnd/>
          </a:ln>
        </p:spPr>
        <p:txBody>
          <a:bodyPr lIns="90000" tIns="46800" rIns="90000" bIns="46800" anchor="ctr">
            <a:spAutoFit/>
          </a:bodyPr>
          <a:lstStyle/>
          <a:p>
            <a:pPr eaLnBrk="0" hangingPunct="0">
              <a:spcBef>
                <a:spcPct val="50000"/>
              </a:spcBef>
            </a:pPr>
            <a:r>
              <a:rPr lang="zh-CN" altLang="en-US" sz="2000" b="1" dirty="0">
                <a:solidFill>
                  <a:schemeClr val="bg2"/>
                </a:solidFill>
                <a:latin typeface="Times New Roman" pitchFamily="18" charset="0"/>
                <a:ea typeface="黑体" pitchFamily="49" charset="-122"/>
              </a:rPr>
              <a:t>边缘叶：扣带回、海马旁回、齿状回、海马、隔区。</a:t>
            </a:r>
            <a:endParaRPr lang="en-US" altLang="zh-CN" sz="2000" b="1" dirty="0">
              <a:solidFill>
                <a:schemeClr val="bg2"/>
              </a:solidFill>
              <a:latin typeface="Times New Roman" pitchFamily="18" charset="0"/>
              <a:ea typeface="黑体" pitchFamily="49" charset="-122"/>
            </a:endParaRPr>
          </a:p>
          <a:p>
            <a:pPr eaLnBrk="0" hangingPunct="0">
              <a:spcBef>
                <a:spcPct val="50000"/>
              </a:spcBef>
            </a:pPr>
            <a:r>
              <a:rPr lang="en-US" altLang="zh-CN" sz="2000" b="1" dirty="0">
                <a:solidFill>
                  <a:schemeClr val="bg2"/>
                </a:solidFill>
                <a:latin typeface="Times New Roman" pitchFamily="18" charset="0"/>
              </a:rPr>
              <a:t>Marginal lobe: cingulate gyrus, hippocampal gyrus, dentate gyrus, hippocampus, septum.</a:t>
            </a:r>
            <a:endParaRPr lang="zh-CN" altLang="en-US" sz="2000" b="1" dirty="0">
              <a:solidFill>
                <a:schemeClr val="bg2"/>
              </a:solidFill>
              <a:latin typeface="Times New Roman" pitchFamily="18" charset="0"/>
              <a:ea typeface="黑体"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0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533400" y="332655"/>
            <a:ext cx="6918920" cy="897973"/>
          </a:xfrm>
          <a:solidFill>
            <a:srgbClr val="99FFCC"/>
          </a:solidFill>
        </p:spPr>
        <p:txBody>
          <a:bodyPr>
            <a:normAutofit fontScale="90000"/>
          </a:bodyPr>
          <a:lstStyle/>
          <a:p>
            <a:r>
              <a:rPr lang="zh-CN" altLang="en-US" sz="3200" b="1" dirty="0">
                <a:solidFill>
                  <a:srgbClr val="FF3300"/>
                </a:solidFill>
                <a:ea typeface="黑体" pitchFamily="49" charset="-122"/>
              </a:rPr>
              <a:t>大脑皮层的功能分区</a:t>
            </a:r>
            <a:r>
              <a:rPr lang="en-US" altLang="zh-CN" sz="3200" dirty="0">
                <a:solidFill>
                  <a:srgbClr val="FF3300"/>
                </a:solidFill>
              </a:rPr>
              <a:t/>
            </a:r>
            <a:br>
              <a:rPr lang="en-US" altLang="zh-CN" sz="3200" dirty="0">
                <a:solidFill>
                  <a:srgbClr val="FF3300"/>
                </a:solidFill>
              </a:rPr>
            </a:br>
            <a:r>
              <a:rPr lang="en-US" altLang="zh-CN" sz="3200" dirty="0">
                <a:solidFill>
                  <a:srgbClr val="FF3300"/>
                </a:solidFill>
                <a:latin typeface="Times New Roman" pitchFamily="18" charset="0"/>
                <a:cs typeface="Times New Roman" pitchFamily="18" charset="0"/>
              </a:rPr>
              <a:t>Functional </a:t>
            </a:r>
            <a:r>
              <a:rPr lang="en-US" altLang="zh-CN" sz="3200" dirty="0" smtClean="0">
                <a:solidFill>
                  <a:srgbClr val="FF3300"/>
                </a:solidFill>
                <a:latin typeface="Times New Roman" pitchFamily="18" charset="0"/>
                <a:cs typeface="Times New Roman" pitchFamily="18" charset="0"/>
              </a:rPr>
              <a:t>zone </a:t>
            </a:r>
            <a:r>
              <a:rPr lang="en-US" altLang="zh-CN" sz="3200" dirty="0">
                <a:solidFill>
                  <a:srgbClr val="FF3300"/>
                </a:solidFill>
                <a:latin typeface="Times New Roman" pitchFamily="18" charset="0"/>
                <a:cs typeface="Times New Roman" pitchFamily="18" charset="0"/>
              </a:rPr>
              <a:t>of cerebral cortex</a:t>
            </a:r>
            <a:endParaRPr lang="zh-CN" altLang="en-US" sz="3200" b="1" dirty="0">
              <a:solidFill>
                <a:srgbClr val="FF3300"/>
              </a:solidFill>
              <a:latin typeface="Times New Roman" pitchFamily="18" charset="0"/>
              <a:ea typeface="黑体" pitchFamily="49" charset="-122"/>
              <a:cs typeface="Times New Roman" pitchFamily="18" charset="0"/>
            </a:endParaRPr>
          </a:p>
        </p:txBody>
      </p:sp>
      <p:pic>
        <p:nvPicPr>
          <p:cNvPr id="70659" name="Picture 3" descr="8-11"/>
          <p:cNvPicPr>
            <a:picLocks noChangeAspect="1" noChangeArrowheads="1"/>
          </p:cNvPicPr>
          <p:nvPr/>
        </p:nvPicPr>
        <p:blipFill>
          <a:blip r:embed="rId2" cstate="print"/>
          <a:srcRect/>
          <a:stretch>
            <a:fillRect/>
          </a:stretch>
        </p:blipFill>
        <p:spPr bwMode="auto">
          <a:xfrm>
            <a:off x="1066800" y="1828800"/>
            <a:ext cx="7329488" cy="4319588"/>
          </a:xfrm>
          <a:prstGeom prst="rect">
            <a:avLst/>
          </a:prstGeom>
          <a:noFill/>
          <a:ln w="9525">
            <a:noFill/>
            <a:miter lim="800000"/>
            <a:headEnd/>
            <a:tailEnd/>
          </a:ln>
        </p:spPr>
      </p:pic>
      <p:sp>
        <p:nvSpPr>
          <p:cNvPr id="70660" name="Rectangle 4"/>
          <p:cNvSpPr>
            <a:spLocks noChangeArrowheads="1"/>
          </p:cNvSpPr>
          <p:nvPr/>
        </p:nvSpPr>
        <p:spPr bwMode="auto">
          <a:xfrm>
            <a:off x="5148064" y="1382169"/>
            <a:ext cx="2166938" cy="366713"/>
          </a:xfrm>
          <a:prstGeom prst="rect">
            <a:avLst/>
          </a:prstGeom>
          <a:solidFill>
            <a:srgbClr val="99FFCC"/>
          </a:solidFill>
          <a:ln w="9525">
            <a:noFill/>
            <a:miter lim="800000"/>
            <a:headEnd/>
            <a:tailEnd/>
          </a:ln>
        </p:spPr>
        <p:txBody>
          <a:bodyPr wrap="none">
            <a:spAutoFit/>
          </a:bodyPr>
          <a:lstStyle/>
          <a:p>
            <a:r>
              <a:rPr lang="en-US" altLang="zh-CN" b="1" dirty="0"/>
              <a:t>Cerebral cortex</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0" y="1447800"/>
            <a:ext cx="4876800" cy="4267200"/>
            <a:chOff x="0" y="0"/>
            <a:chExt cx="3072" cy="2688"/>
          </a:xfrm>
        </p:grpSpPr>
        <p:pic>
          <p:nvPicPr>
            <p:cNvPr id="71690" name="Picture 3" descr="cns22"/>
            <p:cNvPicPr>
              <a:picLocks noChangeAspect="1" noChangeArrowheads="1"/>
            </p:cNvPicPr>
            <p:nvPr/>
          </p:nvPicPr>
          <p:blipFill>
            <a:blip r:embed="rId2" cstate="print">
              <a:lum bright="-6000" contrast="12000"/>
            </a:blip>
            <a:srcRect/>
            <a:stretch>
              <a:fillRect/>
            </a:stretch>
          </p:blipFill>
          <p:spPr bwMode="auto">
            <a:xfrm>
              <a:off x="0" y="0"/>
              <a:ext cx="2688" cy="2688"/>
            </a:xfrm>
            <a:prstGeom prst="rect">
              <a:avLst/>
            </a:prstGeom>
            <a:noFill/>
            <a:ln w="9525">
              <a:noFill/>
              <a:miter lim="800000"/>
              <a:headEnd/>
              <a:tailEnd/>
            </a:ln>
          </p:spPr>
        </p:pic>
        <p:sp>
          <p:nvSpPr>
            <p:cNvPr id="71691" name="Text Box 4"/>
            <p:cNvSpPr txBox="1">
              <a:spLocks noChangeArrowheads="1"/>
            </p:cNvSpPr>
            <p:nvPr/>
          </p:nvSpPr>
          <p:spPr bwMode="auto">
            <a:xfrm>
              <a:off x="860" y="9"/>
              <a:ext cx="1385" cy="213"/>
            </a:xfrm>
            <a:prstGeom prst="rect">
              <a:avLst/>
            </a:prstGeom>
            <a:noFill/>
            <a:ln w="9525">
              <a:noFill/>
              <a:miter lim="800000"/>
              <a:headEnd/>
              <a:tailEnd/>
            </a:ln>
          </p:spPr>
          <p:txBody>
            <a:bodyPr wrap="square">
              <a:spAutoFit/>
            </a:bodyPr>
            <a:lstStyle/>
            <a:p>
              <a:pPr>
                <a:spcBef>
                  <a:spcPct val="50000"/>
                </a:spcBef>
              </a:pPr>
              <a:r>
                <a:rPr lang="zh-CN" altLang="en-US" sz="1600" b="1" dirty="0">
                  <a:solidFill>
                    <a:srgbClr val="0000FF"/>
                  </a:solidFill>
                  <a:latin typeface="Times New Roman" pitchFamily="18" charset="0"/>
                </a:rPr>
                <a:t>躯体运动区</a:t>
              </a:r>
              <a:r>
                <a:rPr lang="en-US" altLang="zh-CN" sz="1600" b="1" dirty="0">
                  <a:solidFill>
                    <a:srgbClr val="0000FF"/>
                  </a:solidFill>
                  <a:latin typeface="Times New Roman" pitchFamily="18" charset="0"/>
                </a:rPr>
                <a:t>motor area</a:t>
              </a:r>
              <a:endParaRPr lang="zh-CN" altLang="en-US" sz="1600" b="1" dirty="0">
                <a:solidFill>
                  <a:srgbClr val="0000FF"/>
                </a:solidFill>
                <a:latin typeface="Times New Roman" pitchFamily="18" charset="0"/>
              </a:endParaRPr>
            </a:p>
          </p:txBody>
        </p:sp>
        <p:sp>
          <p:nvSpPr>
            <p:cNvPr id="71692" name="Line 5"/>
            <p:cNvSpPr>
              <a:spLocks noChangeShapeType="1"/>
            </p:cNvSpPr>
            <p:nvPr/>
          </p:nvSpPr>
          <p:spPr bwMode="auto">
            <a:xfrm>
              <a:off x="1488" y="192"/>
              <a:ext cx="0" cy="480"/>
            </a:xfrm>
            <a:prstGeom prst="line">
              <a:avLst/>
            </a:prstGeom>
            <a:noFill/>
            <a:ln w="25400">
              <a:solidFill>
                <a:srgbClr val="66FF33"/>
              </a:solidFill>
              <a:round/>
              <a:headEnd/>
              <a:tailEnd type="triangle" w="sm" len="lg"/>
            </a:ln>
          </p:spPr>
          <p:txBody>
            <a:bodyPr/>
            <a:lstStyle/>
            <a:p>
              <a:endParaRPr lang="zh-CN" altLang="en-US"/>
            </a:p>
          </p:txBody>
        </p:sp>
        <p:sp>
          <p:nvSpPr>
            <p:cNvPr id="71693" name="Line 6"/>
            <p:cNvSpPr>
              <a:spLocks noChangeShapeType="1"/>
            </p:cNvSpPr>
            <p:nvPr/>
          </p:nvSpPr>
          <p:spPr bwMode="auto">
            <a:xfrm flipH="1">
              <a:off x="1200" y="192"/>
              <a:ext cx="288" cy="432"/>
            </a:xfrm>
            <a:prstGeom prst="line">
              <a:avLst/>
            </a:prstGeom>
            <a:noFill/>
            <a:ln w="25400">
              <a:solidFill>
                <a:srgbClr val="66FF33"/>
              </a:solidFill>
              <a:round/>
              <a:headEnd/>
              <a:tailEnd type="triangle" w="sm" len="lg"/>
            </a:ln>
          </p:spPr>
          <p:txBody>
            <a:bodyPr/>
            <a:lstStyle/>
            <a:p>
              <a:endParaRPr lang="zh-CN" altLang="en-US"/>
            </a:p>
          </p:txBody>
        </p:sp>
        <p:sp>
          <p:nvSpPr>
            <p:cNvPr id="71694" name="Text Box 7"/>
            <p:cNvSpPr txBox="1">
              <a:spLocks noChangeArrowheads="1"/>
            </p:cNvSpPr>
            <p:nvPr/>
          </p:nvSpPr>
          <p:spPr bwMode="auto">
            <a:xfrm>
              <a:off x="1976" y="144"/>
              <a:ext cx="768" cy="212"/>
            </a:xfrm>
            <a:prstGeom prst="rect">
              <a:avLst/>
            </a:prstGeom>
            <a:noFill/>
            <a:ln w="9525">
              <a:noFill/>
              <a:miter lim="800000"/>
              <a:headEnd/>
              <a:tailEnd/>
            </a:ln>
          </p:spPr>
          <p:txBody>
            <a:bodyPr>
              <a:spAutoFit/>
            </a:bodyPr>
            <a:lstStyle/>
            <a:p>
              <a:pPr>
                <a:spcBef>
                  <a:spcPct val="50000"/>
                </a:spcBef>
              </a:pPr>
              <a:endParaRPr lang="zh-CN" altLang="zh-CN" sz="1600" b="1">
                <a:solidFill>
                  <a:srgbClr val="0000FF"/>
                </a:solidFill>
                <a:latin typeface="Times New Roman" pitchFamily="18" charset="0"/>
              </a:endParaRPr>
            </a:p>
          </p:txBody>
        </p:sp>
        <p:sp>
          <p:nvSpPr>
            <p:cNvPr id="71695" name="Line 8"/>
            <p:cNvSpPr>
              <a:spLocks noChangeShapeType="1"/>
            </p:cNvSpPr>
            <p:nvPr/>
          </p:nvSpPr>
          <p:spPr bwMode="auto">
            <a:xfrm flipH="1">
              <a:off x="1824" y="521"/>
              <a:ext cx="421" cy="151"/>
            </a:xfrm>
            <a:prstGeom prst="line">
              <a:avLst/>
            </a:prstGeom>
            <a:noFill/>
            <a:ln w="25400">
              <a:solidFill>
                <a:srgbClr val="66FF33"/>
              </a:solidFill>
              <a:round/>
              <a:headEnd/>
              <a:tailEnd type="triangle" w="sm" len="lg"/>
            </a:ln>
          </p:spPr>
          <p:txBody>
            <a:bodyPr/>
            <a:lstStyle/>
            <a:p>
              <a:endParaRPr lang="zh-CN" altLang="en-US"/>
            </a:p>
          </p:txBody>
        </p:sp>
        <p:sp>
          <p:nvSpPr>
            <p:cNvPr id="71696" name="Text Box 9"/>
            <p:cNvSpPr txBox="1">
              <a:spLocks noChangeArrowheads="1"/>
            </p:cNvSpPr>
            <p:nvPr/>
          </p:nvSpPr>
          <p:spPr bwMode="auto">
            <a:xfrm>
              <a:off x="2304" y="1968"/>
              <a:ext cx="768" cy="446"/>
            </a:xfrm>
            <a:prstGeom prst="rect">
              <a:avLst/>
            </a:prstGeom>
            <a:noFill/>
            <a:ln w="9525">
              <a:noFill/>
              <a:miter lim="800000"/>
              <a:headEnd/>
              <a:tailEnd/>
            </a:ln>
          </p:spPr>
          <p:txBody>
            <a:bodyPr wrap="square">
              <a:spAutoFit/>
            </a:bodyPr>
            <a:lstStyle/>
            <a:p>
              <a:pPr>
                <a:spcBef>
                  <a:spcPct val="50000"/>
                </a:spcBef>
              </a:pPr>
              <a:r>
                <a:rPr lang="zh-CN" altLang="en-US" sz="1600" b="1" dirty="0">
                  <a:solidFill>
                    <a:srgbClr val="0000FF"/>
                  </a:solidFill>
                  <a:latin typeface="Times New Roman" pitchFamily="18" charset="0"/>
                </a:rPr>
                <a:t>      视区</a:t>
              </a:r>
              <a:endParaRPr lang="en-US" altLang="zh-CN" sz="1600" b="1" dirty="0">
                <a:solidFill>
                  <a:srgbClr val="0000FF"/>
                </a:solidFill>
                <a:latin typeface="Times New Roman" pitchFamily="18" charset="0"/>
              </a:endParaRPr>
            </a:p>
            <a:p>
              <a:pPr>
                <a:spcBef>
                  <a:spcPct val="50000"/>
                </a:spcBef>
              </a:pPr>
              <a:r>
                <a:rPr lang="en-US" altLang="zh-CN" sz="1600" b="1" dirty="0">
                  <a:solidFill>
                    <a:srgbClr val="0000FF"/>
                  </a:solidFill>
                  <a:latin typeface="Times New Roman" pitchFamily="18" charset="0"/>
                </a:rPr>
                <a:t>Visual area</a:t>
              </a:r>
              <a:endParaRPr lang="zh-CN" altLang="en-US" sz="1600" b="1" dirty="0">
                <a:solidFill>
                  <a:srgbClr val="0000FF"/>
                </a:solidFill>
                <a:latin typeface="Times New Roman" pitchFamily="18" charset="0"/>
              </a:endParaRPr>
            </a:p>
          </p:txBody>
        </p:sp>
        <p:sp>
          <p:nvSpPr>
            <p:cNvPr id="71697" name="Line 10"/>
            <p:cNvSpPr>
              <a:spLocks noChangeShapeType="1"/>
            </p:cNvSpPr>
            <p:nvPr/>
          </p:nvSpPr>
          <p:spPr bwMode="auto">
            <a:xfrm flipH="1" flipV="1">
              <a:off x="2496" y="1776"/>
              <a:ext cx="240" cy="240"/>
            </a:xfrm>
            <a:prstGeom prst="line">
              <a:avLst/>
            </a:prstGeom>
            <a:noFill/>
            <a:ln w="25400">
              <a:solidFill>
                <a:srgbClr val="66FF33"/>
              </a:solidFill>
              <a:round/>
              <a:headEnd/>
              <a:tailEnd type="triangle" w="sm" len="lg"/>
            </a:ln>
          </p:spPr>
          <p:txBody>
            <a:bodyPr/>
            <a:lstStyle/>
            <a:p>
              <a:endParaRPr lang="zh-CN" altLang="en-US"/>
            </a:p>
          </p:txBody>
        </p:sp>
        <p:sp>
          <p:nvSpPr>
            <p:cNvPr id="71698" name="Rectangle 11"/>
            <p:cNvSpPr>
              <a:spLocks noChangeArrowheads="1"/>
            </p:cNvSpPr>
            <p:nvPr/>
          </p:nvSpPr>
          <p:spPr bwMode="auto">
            <a:xfrm>
              <a:off x="225" y="1803"/>
              <a:ext cx="894" cy="446"/>
            </a:xfrm>
            <a:prstGeom prst="rect">
              <a:avLst/>
            </a:prstGeom>
            <a:noFill/>
            <a:ln w="9525">
              <a:noFill/>
              <a:miter lim="800000"/>
              <a:headEnd/>
              <a:tailEnd/>
            </a:ln>
          </p:spPr>
          <p:txBody>
            <a:bodyPr wrap="none">
              <a:spAutoFit/>
            </a:bodyPr>
            <a:lstStyle/>
            <a:p>
              <a:pPr>
                <a:spcBef>
                  <a:spcPct val="50000"/>
                </a:spcBef>
              </a:pPr>
              <a:r>
                <a:rPr lang="zh-CN" altLang="en-US" sz="1600" b="1" dirty="0">
                  <a:solidFill>
                    <a:srgbClr val="0000FF"/>
                  </a:solidFill>
                  <a:latin typeface="Times New Roman" pitchFamily="18" charset="0"/>
                </a:rPr>
                <a:t>       听区</a:t>
              </a:r>
              <a:endParaRPr lang="en-US" altLang="zh-CN" sz="1600" b="1" dirty="0">
                <a:solidFill>
                  <a:srgbClr val="0000FF"/>
                </a:solidFill>
                <a:latin typeface="Times New Roman" pitchFamily="18" charset="0"/>
              </a:endParaRPr>
            </a:p>
            <a:p>
              <a:pPr>
                <a:spcBef>
                  <a:spcPct val="50000"/>
                </a:spcBef>
              </a:pPr>
              <a:r>
                <a:rPr lang="en-US" altLang="zh-CN" sz="1600" b="1" dirty="0">
                  <a:solidFill>
                    <a:srgbClr val="0000FF"/>
                  </a:solidFill>
                  <a:latin typeface="Times New Roman" pitchFamily="18" charset="0"/>
                </a:rPr>
                <a:t>Auditory area</a:t>
              </a:r>
              <a:endParaRPr lang="zh-CN" altLang="en-US" sz="1600" b="1" dirty="0">
                <a:solidFill>
                  <a:srgbClr val="0000FF"/>
                </a:solidFill>
                <a:latin typeface="Times New Roman" pitchFamily="18" charset="0"/>
              </a:endParaRPr>
            </a:p>
          </p:txBody>
        </p:sp>
        <p:sp>
          <p:nvSpPr>
            <p:cNvPr id="71699" name="Line 12"/>
            <p:cNvSpPr>
              <a:spLocks noChangeShapeType="1"/>
            </p:cNvSpPr>
            <p:nvPr/>
          </p:nvSpPr>
          <p:spPr bwMode="auto">
            <a:xfrm flipV="1">
              <a:off x="747" y="1430"/>
              <a:ext cx="720" cy="432"/>
            </a:xfrm>
            <a:prstGeom prst="line">
              <a:avLst/>
            </a:prstGeom>
            <a:noFill/>
            <a:ln w="25400">
              <a:solidFill>
                <a:srgbClr val="66FF33"/>
              </a:solidFill>
              <a:round/>
              <a:headEnd/>
              <a:tailEnd type="triangle" w="sm" len="lg"/>
            </a:ln>
          </p:spPr>
          <p:txBody>
            <a:bodyPr/>
            <a:lstStyle/>
            <a:p>
              <a:endParaRPr lang="zh-CN" altLang="en-US"/>
            </a:p>
          </p:txBody>
        </p:sp>
      </p:grpSp>
      <p:pic>
        <p:nvPicPr>
          <p:cNvPr id="71683" name="Picture 13" descr="cns23"/>
          <p:cNvPicPr>
            <a:picLocks noChangeAspect="1" noChangeArrowheads="1"/>
          </p:cNvPicPr>
          <p:nvPr/>
        </p:nvPicPr>
        <p:blipFill>
          <a:blip r:embed="rId3" cstate="print">
            <a:lum bright="-6000" contrast="18000"/>
          </a:blip>
          <a:srcRect/>
          <a:stretch>
            <a:fillRect/>
          </a:stretch>
        </p:blipFill>
        <p:spPr bwMode="auto">
          <a:xfrm>
            <a:off x="4929188" y="1664304"/>
            <a:ext cx="4267200" cy="4419600"/>
          </a:xfrm>
          <a:prstGeom prst="rect">
            <a:avLst/>
          </a:prstGeom>
          <a:noFill/>
          <a:ln w="9525">
            <a:noFill/>
            <a:miter lim="800000"/>
            <a:headEnd/>
            <a:tailEnd/>
          </a:ln>
        </p:spPr>
      </p:pic>
      <p:sp>
        <p:nvSpPr>
          <p:cNvPr id="71684" name="Rectangle 14"/>
          <p:cNvSpPr>
            <a:spLocks noChangeArrowheads="1"/>
          </p:cNvSpPr>
          <p:nvPr/>
        </p:nvSpPr>
        <p:spPr bwMode="auto">
          <a:xfrm>
            <a:off x="7924800" y="4495800"/>
            <a:ext cx="1219200" cy="707886"/>
          </a:xfrm>
          <a:prstGeom prst="rect">
            <a:avLst/>
          </a:prstGeom>
          <a:noFill/>
          <a:ln w="9525">
            <a:noFill/>
            <a:miter lim="800000"/>
            <a:headEnd/>
            <a:tailEnd/>
          </a:ln>
        </p:spPr>
        <p:txBody>
          <a:bodyPr wrap="square">
            <a:spAutoFit/>
          </a:bodyPr>
          <a:lstStyle/>
          <a:p>
            <a:pPr>
              <a:spcBef>
                <a:spcPct val="50000"/>
              </a:spcBef>
            </a:pPr>
            <a:r>
              <a:rPr lang="zh-CN" altLang="en-US" sz="1600" b="1" dirty="0">
                <a:solidFill>
                  <a:srgbClr val="0000FF"/>
                </a:solidFill>
                <a:latin typeface="Times New Roman" pitchFamily="18" charset="0"/>
              </a:rPr>
              <a:t>      视区</a:t>
            </a:r>
            <a:endParaRPr lang="en-US" altLang="zh-CN" sz="1600" b="1" dirty="0">
              <a:solidFill>
                <a:srgbClr val="0000FF"/>
              </a:solidFill>
              <a:latin typeface="Times New Roman" pitchFamily="18" charset="0"/>
            </a:endParaRPr>
          </a:p>
          <a:p>
            <a:pPr>
              <a:spcBef>
                <a:spcPct val="50000"/>
              </a:spcBef>
            </a:pPr>
            <a:r>
              <a:rPr lang="en-US" altLang="zh-CN" sz="1600" b="1" dirty="0">
                <a:solidFill>
                  <a:srgbClr val="0000FF"/>
                </a:solidFill>
                <a:latin typeface="Times New Roman" pitchFamily="18" charset="0"/>
              </a:rPr>
              <a:t>Visual area</a:t>
            </a:r>
            <a:endParaRPr lang="zh-CN" altLang="en-US" sz="1600" b="1" dirty="0">
              <a:solidFill>
                <a:srgbClr val="0000FF"/>
              </a:solidFill>
              <a:latin typeface="Times New Roman" pitchFamily="18" charset="0"/>
            </a:endParaRPr>
          </a:p>
        </p:txBody>
      </p:sp>
      <p:sp>
        <p:nvSpPr>
          <p:cNvPr id="71685" name="Line 15"/>
          <p:cNvSpPr>
            <a:spLocks noChangeShapeType="1"/>
          </p:cNvSpPr>
          <p:nvPr/>
        </p:nvSpPr>
        <p:spPr bwMode="auto">
          <a:xfrm flipH="1" flipV="1">
            <a:off x="8305800" y="3657600"/>
            <a:ext cx="228600" cy="914400"/>
          </a:xfrm>
          <a:prstGeom prst="line">
            <a:avLst/>
          </a:prstGeom>
          <a:noFill/>
          <a:ln w="25400">
            <a:solidFill>
              <a:srgbClr val="66FF33"/>
            </a:solidFill>
            <a:round/>
            <a:headEnd/>
            <a:tailEnd type="triangle" w="sm" len="lg"/>
          </a:ln>
        </p:spPr>
        <p:txBody>
          <a:bodyPr/>
          <a:lstStyle/>
          <a:p>
            <a:endParaRPr lang="zh-CN" altLang="en-US"/>
          </a:p>
        </p:txBody>
      </p:sp>
      <p:sp>
        <p:nvSpPr>
          <p:cNvPr id="71686" name="Rectangle 16"/>
          <p:cNvSpPr>
            <a:spLocks noChangeArrowheads="1"/>
          </p:cNvSpPr>
          <p:nvPr/>
        </p:nvSpPr>
        <p:spPr bwMode="auto">
          <a:xfrm>
            <a:off x="5486400" y="4800600"/>
            <a:ext cx="1561247" cy="707886"/>
          </a:xfrm>
          <a:prstGeom prst="rect">
            <a:avLst/>
          </a:prstGeom>
          <a:noFill/>
          <a:ln w="9525">
            <a:noFill/>
            <a:miter lim="800000"/>
            <a:headEnd/>
            <a:tailEnd/>
          </a:ln>
        </p:spPr>
        <p:txBody>
          <a:bodyPr wrap="square">
            <a:spAutoFit/>
          </a:bodyPr>
          <a:lstStyle/>
          <a:p>
            <a:pPr>
              <a:spcBef>
                <a:spcPct val="50000"/>
              </a:spcBef>
            </a:pPr>
            <a:r>
              <a:rPr lang="zh-CN" altLang="en-US" sz="1600" b="1" dirty="0">
                <a:solidFill>
                  <a:srgbClr val="0000FF"/>
                </a:solidFill>
                <a:latin typeface="Times New Roman" pitchFamily="18" charset="0"/>
              </a:rPr>
              <a:t>    嗅区</a:t>
            </a:r>
            <a:endParaRPr lang="en-US" altLang="zh-CN" sz="1600" b="1" dirty="0">
              <a:solidFill>
                <a:srgbClr val="0000FF"/>
              </a:solidFill>
              <a:latin typeface="Times New Roman" pitchFamily="18" charset="0"/>
            </a:endParaRPr>
          </a:p>
          <a:p>
            <a:pPr>
              <a:spcBef>
                <a:spcPct val="50000"/>
              </a:spcBef>
            </a:pPr>
            <a:r>
              <a:rPr lang="en-US" altLang="zh-CN" sz="1600" b="1" dirty="0">
                <a:solidFill>
                  <a:srgbClr val="0000FF"/>
                </a:solidFill>
                <a:latin typeface="Times New Roman" pitchFamily="18" charset="0"/>
              </a:rPr>
              <a:t>olfactory area</a:t>
            </a:r>
            <a:endParaRPr lang="zh-CN" altLang="en-US" sz="1600" b="1" dirty="0">
              <a:solidFill>
                <a:srgbClr val="0000FF"/>
              </a:solidFill>
              <a:latin typeface="Times New Roman" pitchFamily="18" charset="0"/>
            </a:endParaRPr>
          </a:p>
        </p:txBody>
      </p:sp>
      <p:sp>
        <p:nvSpPr>
          <p:cNvPr id="71687" name="Line 17"/>
          <p:cNvSpPr>
            <a:spLocks noChangeShapeType="1"/>
          </p:cNvSpPr>
          <p:nvPr/>
        </p:nvSpPr>
        <p:spPr bwMode="auto">
          <a:xfrm flipV="1">
            <a:off x="6148387" y="4114800"/>
            <a:ext cx="557212" cy="685800"/>
          </a:xfrm>
          <a:prstGeom prst="line">
            <a:avLst/>
          </a:prstGeom>
          <a:noFill/>
          <a:ln w="25400">
            <a:solidFill>
              <a:srgbClr val="66FF33"/>
            </a:solidFill>
            <a:round/>
            <a:headEnd/>
            <a:tailEnd type="triangle" w="sm" len="med"/>
          </a:ln>
        </p:spPr>
        <p:txBody>
          <a:bodyPr/>
          <a:lstStyle/>
          <a:p>
            <a:endParaRPr lang="zh-CN" altLang="en-US"/>
          </a:p>
        </p:txBody>
      </p:sp>
      <p:sp>
        <p:nvSpPr>
          <p:cNvPr id="71688" name="Text Box 18"/>
          <p:cNvSpPr txBox="1">
            <a:spLocks noChangeArrowheads="1"/>
          </p:cNvSpPr>
          <p:nvPr/>
        </p:nvSpPr>
        <p:spPr bwMode="auto">
          <a:xfrm>
            <a:off x="2781300" y="1800226"/>
            <a:ext cx="1943095" cy="584775"/>
          </a:xfrm>
          <a:prstGeom prst="rect">
            <a:avLst/>
          </a:prstGeom>
          <a:noFill/>
          <a:ln w="9525">
            <a:noFill/>
            <a:miter lim="800000"/>
            <a:headEnd/>
            <a:tailEnd/>
          </a:ln>
        </p:spPr>
        <p:txBody>
          <a:bodyPr wrap="square">
            <a:spAutoFit/>
          </a:bodyPr>
          <a:lstStyle/>
          <a:p>
            <a:pPr>
              <a:spcBef>
                <a:spcPct val="50000"/>
              </a:spcBef>
            </a:pPr>
            <a:r>
              <a:rPr lang="zh-CN" altLang="en-US" sz="1600" b="1" dirty="0">
                <a:solidFill>
                  <a:srgbClr val="0000FF"/>
                </a:solidFill>
                <a:latin typeface="Times New Roman" pitchFamily="18" charset="0"/>
              </a:rPr>
              <a:t>躯体感觉区</a:t>
            </a:r>
            <a:r>
              <a:rPr lang="en-US" altLang="zh-CN" sz="1600" b="1" dirty="0">
                <a:solidFill>
                  <a:srgbClr val="0000FF"/>
                </a:solidFill>
                <a:latin typeface="Times New Roman" pitchFamily="18" charset="0"/>
              </a:rPr>
              <a:t>Somatosensory area</a:t>
            </a:r>
            <a:endParaRPr lang="zh-CN" altLang="en-US" sz="1600" b="1" dirty="0">
              <a:solidFill>
                <a:srgbClr val="0000FF"/>
              </a:solidFill>
              <a:latin typeface="Times New Roman" pitchFamily="18" charset="0"/>
            </a:endParaRPr>
          </a:p>
        </p:txBody>
      </p:sp>
      <p:sp>
        <p:nvSpPr>
          <p:cNvPr id="71689" name="Line 19"/>
          <p:cNvSpPr>
            <a:spLocks noChangeShapeType="1"/>
          </p:cNvSpPr>
          <p:nvPr/>
        </p:nvSpPr>
        <p:spPr bwMode="auto">
          <a:xfrm>
            <a:off x="323850" y="1125538"/>
            <a:ext cx="8208963" cy="0"/>
          </a:xfrm>
          <a:prstGeom prst="line">
            <a:avLst/>
          </a:prstGeom>
          <a:noFill/>
          <a:ln w="38100">
            <a:solidFill>
              <a:schemeClr val="bg1"/>
            </a:solidFill>
            <a:round/>
            <a:headEnd/>
            <a:tailEnd/>
          </a:ln>
        </p:spPr>
        <p:txBody>
          <a:bodyPr/>
          <a:lstStyle/>
          <a:p>
            <a:endParaRPr lang="zh-CN" altLang="en-US"/>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cns22"/>
          <p:cNvPicPr>
            <a:picLocks noChangeAspect="1" noChangeArrowheads="1"/>
          </p:cNvPicPr>
          <p:nvPr/>
        </p:nvPicPr>
        <p:blipFill>
          <a:blip r:embed="rId2" cstate="print">
            <a:lum bright="-12000" contrast="24000"/>
          </a:blip>
          <a:srcRect l="5682" t="17044" b="15909"/>
          <a:stretch>
            <a:fillRect/>
          </a:stretch>
        </p:blipFill>
        <p:spPr bwMode="auto">
          <a:xfrm>
            <a:off x="0" y="304800"/>
            <a:ext cx="9144000" cy="6283325"/>
          </a:xfrm>
          <a:prstGeom prst="rect">
            <a:avLst/>
          </a:prstGeom>
          <a:noFill/>
          <a:ln w="9525">
            <a:noFill/>
            <a:miter lim="800000"/>
            <a:headEnd/>
            <a:tailEnd/>
          </a:ln>
        </p:spPr>
      </p:pic>
      <p:sp>
        <p:nvSpPr>
          <p:cNvPr id="72707" name="Text Box 3"/>
          <p:cNvSpPr txBox="1">
            <a:spLocks noChangeArrowheads="1"/>
          </p:cNvSpPr>
          <p:nvPr/>
        </p:nvSpPr>
        <p:spPr bwMode="auto">
          <a:xfrm>
            <a:off x="1981200" y="4724400"/>
            <a:ext cx="1600200" cy="584775"/>
          </a:xfrm>
          <a:prstGeom prst="rect">
            <a:avLst/>
          </a:prstGeom>
          <a:solidFill>
            <a:schemeClr val="accent1"/>
          </a:solidFill>
          <a:ln w="9525">
            <a:noFill/>
            <a:miter lim="800000"/>
            <a:headEnd/>
            <a:tailEnd/>
          </a:ln>
        </p:spPr>
        <p:txBody>
          <a:bodyPr wrap="square">
            <a:spAutoFit/>
          </a:bodyPr>
          <a:lstStyle/>
          <a:p>
            <a:pPr>
              <a:spcBef>
                <a:spcPct val="50000"/>
              </a:spcBef>
            </a:pPr>
            <a:r>
              <a:rPr lang="zh-CN" altLang="en-US" sz="1600" b="1" dirty="0">
                <a:latin typeface="Times New Roman" pitchFamily="18" charset="0"/>
              </a:rPr>
              <a:t>   说话中枢</a:t>
            </a:r>
            <a:r>
              <a:rPr lang="en-US" altLang="zh-CN" sz="1600" b="1" dirty="0">
                <a:latin typeface="Times New Roman" pitchFamily="18" charset="0"/>
              </a:rPr>
              <a:t>Speech Center</a:t>
            </a:r>
            <a:endParaRPr lang="zh-CN" altLang="en-US" sz="1600" b="1" dirty="0">
              <a:latin typeface="Times New Roman" pitchFamily="18" charset="0"/>
            </a:endParaRPr>
          </a:p>
        </p:txBody>
      </p:sp>
      <p:sp>
        <p:nvSpPr>
          <p:cNvPr id="72708" name="Line 4"/>
          <p:cNvSpPr>
            <a:spLocks noChangeShapeType="1"/>
          </p:cNvSpPr>
          <p:nvPr/>
        </p:nvSpPr>
        <p:spPr bwMode="auto">
          <a:xfrm flipV="1">
            <a:off x="2514600" y="3657600"/>
            <a:ext cx="533400" cy="1143000"/>
          </a:xfrm>
          <a:prstGeom prst="line">
            <a:avLst/>
          </a:prstGeom>
          <a:noFill/>
          <a:ln w="25400">
            <a:solidFill>
              <a:srgbClr val="66FF33"/>
            </a:solidFill>
            <a:round/>
            <a:headEnd/>
            <a:tailEnd type="triangle" w="sm" len="sm"/>
          </a:ln>
        </p:spPr>
        <p:txBody>
          <a:bodyPr/>
          <a:lstStyle/>
          <a:p>
            <a:endParaRPr lang="zh-CN" altLang="en-US"/>
          </a:p>
        </p:txBody>
      </p:sp>
      <p:sp>
        <p:nvSpPr>
          <p:cNvPr id="72709" name="Line 5"/>
          <p:cNvSpPr>
            <a:spLocks noChangeShapeType="1"/>
          </p:cNvSpPr>
          <p:nvPr/>
        </p:nvSpPr>
        <p:spPr bwMode="auto">
          <a:xfrm flipV="1">
            <a:off x="2514600" y="3352800"/>
            <a:ext cx="1066800" cy="1447800"/>
          </a:xfrm>
          <a:prstGeom prst="line">
            <a:avLst/>
          </a:prstGeom>
          <a:noFill/>
          <a:ln w="25400">
            <a:solidFill>
              <a:srgbClr val="66FF33"/>
            </a:solidFill>
            <a:round/>
            <a:headEnd/>
            <a:tailEnd type="triangle" w="sm" len="sm"/>
          </a:ln>
        </p:spPr>
        <p:txBody>
          <a:bodyPr/>
          <a:lstStyle/>
          <a:p>
            <a:endParaRPr lang="zh-CN" altLang="en-US"/>
          </a:p>
        </p:txBody>
      </p:sp>
      <p:sp>
        <p:nvSpPr>
          <p:cNvPr id="72710" name="Rectangle 6"/>
          <p:cNvSpPr>
            <a:spLocks noChangeArrowheads="1"/>
          </p:cNvSpPr>
          <p:nvPr/>
        </p:nvSpPr>
        <p:spPr bwMode="auto">
          <a:xfrm>
            <a:off x="5181599" y="5181600"/>
            <a:ext cx="1622647" cy="584775"/>
          </a:xfrm>
          <a:prstGeom prst="rect">
            <a:avLst/>
          </a:prstGeom>
          <a:solidFill>
            <a:schemeClr val="accent1"/>
          </a:solidFill>
          <a:ln w="9525">
            <a:noFill/>
            <a:miter lim="800000"/>
            <a:headEnd/>
            <a:tailEnd/>
          </a:ln>
        </p:spPr>
        <p:txBody>
          <a:bodyPr wrap="square">
            <a:spAutoFit/>
          </a:bodyPr>
          <a:lstStyle/>
          <a:p>
            <a:pPr>
              <a:spcBef>
                <a:spcPct val="50000"/>
              </a:spcBef>
            </a:pPr>
            <a:r>
              <a:rPr lang="zh-CN" altLang="en-US" sz="1600" b="1" dirty="0">
                <a:latin typeface="Times New Roman" pitchFamily="18" charset="0"/>
              </a:rPr>
              <a:t>听话中枢</a:t>
            </a:r>
            <a:r>
              <a:rPr lang="en-US" altLang="zh-CN" sz="1600" b="1" dirty="0">
                <a:latin typeface="Times New Roman" pitchFamily="18" charset="0"/>
              </a:rPr>
              <a:t>Hearing Center</a:t>
            </a:r>
            <a:endParaRPr lang="zh-CN" altLang="en-US" sz="1600" b="1" dirty="0">
              <a:latin typeface="Times New Roman" pitchFamily="18" charset="0"/>
            </a:endParaRPr>
          </a:p>
        </p:txBody>
      </p:sp>
      <p:sp>
        <p:nvSpPr>
          <p:cNvPr id="72711" name="Line 7"/>
          <p:cNvSpPr>
            <a:spLocks noChangeShapeType="1"/>
          </p:cNvSpPr>
          <p:nvPr/>
        </p:nvSpPr>
        <p:spPr bwMode="auto">
          <a:xfrm flipH="1" flipV="1">
            <a:off x="5410200" y="3733800"/>
            <a:ext cx="304800" cy="1447800"/>
          </a:xfrm>
          <a:prstGeom prst="line">
            <a:avLst/>
          </a:prstGeom>
          <a:noFill/>
          <a:ln w="25400">
            <a:solidFill>
              <a:srgbClr val="66FF33"/>
            </a:solidFill>
            <a:round/>
            <a:headEnd/>
            <a:tailEnd type="triangle" w="sm" len="sm"/>
          </a:ln>
        </p:spPr>
        <p:txBody>
          <a:bodyPr/>
          <a:lstStyle/>
          <a:p>
            <a:endParaRPr lang="zh-CN" altLang="en-US"/>
          </a:p>
        </p:txBody>
      </p:sp>
      <p:sp>
        <p:nvSpPr>
          <p:cNvPr id="72712" name="Rectangle 8"/>
          <p:cNvSpPr>
            <a:spLocks noChangeArrowheads="1"/>
          </p:cNvSpPr>
          <p:nvPr/>
        </p:nvSpPr>
        <p:spPr bwMode="auto">
          <a:xfrm>
            <a:off x="1475659" y="1295400"/>
            <a:ext cx="2376256" cy="338554"/>
          </a:xfrm>
          <a:prstGeom prst="rect">
            <a:avLst/>
          </a:prstGeom>
          <a:solidFill>
            <a:schemeClr val="accent1"/>
          </a:solidFill>
          <a:ln w="9525">
            <a:noFill/>
            <a:miter lim="800000"/>
            <a:headEnd/>
            <a:tailEnd/>
          </a:ln>
        </p:spPr>
        <p:txBody>
          <a:bodyPr wrap="square">
            <a:spAutoFit/>
          </a:bodyPr>
          <a:lstStyle/>
          <a:p>
            <a:pPr>
              <a:spcBef>
                <a:spcPct val="50000"/>
              </a:spcBef>
            </a:pPr>
            <a:r>
              <a:rPr lang="zh-CN" altLang="en-US" sz="1600" b="1" dirty="0">
                <a:latin typeface="Times New Roman" pitchFamily="18" charset="0"/>
              </a:rPr>
              <a:t>书写中枢</a:t>
            </a:r>
            <a:r>
              <a:rPr lang="en-US" altLang="zh-CN" sz="1600" b="1" dirty="0">
                <a:latin typeface="Times New Roman" pitchFamily="18" charset="0"/>
              </a:rPr>
              <a:t>Writing Center</a:t>
            </a:r>
            <a:endParaRPr lang="zh-CN" altLang="en-US" sz="1600" b="1" dirty="0">
              <a:latin typeface="Times New Roman" pitchFamily="18" charset="0"/>
            </a:endParaRPr>
          </a:p>
        </p:txBody>
      </p:sp>
      <p:sp>
        <p:nvSpPr>
          <p:cNvPr id="72713" name="Line 9"/>
          <p:cNvSpPr>
            <a:spLocks noChangeShapeType="1"/>
          </p:cNvSpPr>
          <p:nvPr/>
        </p:nvSpPr>
        <p:spPr bwMode="auto">
          <a:xfrm>
            <a:off x="2438400" y="1600200"/>
            <a:ext cx="381000" cy="304800"/>
          </a:xfrm>
          <a:prstGeom prst="line">
            <a:avLst/>
          </a:prstGeom>
          <a:noFill/>
          <a:ln w="25400">
            <a:solidFill>
              <a:srgbClr val="66FF33"/>
            </a:solidFill>
            <a:round/>
            <a:headEnd/>
            <a:tailEnd type="triangle" w="sm" len="sm"/>
          </a:ln>
        </p:spPr>
        <p:txBody>
          <a:bodyPr/>
          <a:lstStyle/>
          <a:p>
            <a:endParaRPr lang="zh-CN" altLang="en-US"/>
          </a:p>
        </p:txBody>
      </p:sp>
      <p:sp>
        <p:nvSpPr>
          <p:cNvPr id="72714" name="Rectangle 10"/>
          <p:cNvSpPr>
            <a:spLocks noChangeArrowheads="1"/>
          </p:cNvSpPr>
          <p:nvPr/>
        </p:nvSpPr>
        <p:spPr bwMode="auto">
          <a:xfrm>
            <a:off x="6705600" y="1905000"/>
            <a:ext cx="2396810" cy="338554"/>
          </a:xfrm>
          <a:prstGeom prst="rect">
            <a:avLst/>
          </a:prstGeom>
          <a:solidFill>
            <a:schemeClr val="accent1"/>
          </a:solidFill>
          <a:ln w="9525">
            <a:noFill/>
            <a:miter lim="800000"/>
            <a:headEnd/>
            <a:tailEnd/>
          </a:ln>
        </p:spPr>
        <p:txBody>
          <a:bodyPr wrap="none">
            <a:spAutoFit/>
          </a:bodyPr>
          <a:lstStyle/>
          <a:p>
            <a:pPr>
              <a:spcBef>
                <a:spcPct val="50000"/>
              </a:spcBef>
            </a:pPr>
            <a:r>
              <a:rPr lang="zh-CN" altLang="en-US" sz="1600" b="1" dirty="0">
                <a:latin typeface="Times New Roman" pitchFamily="18" charset="0"/>
              </a:rPr>
              <a:t>阅读中枢</a:t>
            </a:r>
            <a:r>
              <a:rPr lang="en-US" altLang="zh-CN" sz="1600" b="1" dirty="0">
                <a:latin typeface="Times New Roman" pitchFamily="18" charset="0"/>
              </a:rPr>
              <a:t>Reading Center</a:t>
            </a:r>
            <a:endParaRPr lang="zh-CN" altLang="en-US" sz="1600" b="1" dirty="0">
              <a:latin typeface="Times New Roman" pitchFamily="18" charset="0"/>
            </a:endParaRPr>
          </a:p>
        </p:txBody>
      </p:sp>
      <p:sp>
        <p:nvSpPr>
          <p:cNvPr id="72715" name="Line 11"/>
          <p:cNvSpPr>
            <a:spLocks noChangeShapeType="1"/>
          </p:cNvSpPr>
          <p:nvPr/>
        </p:nvSpPr>
        <p:spPr bwMode="auto">
          <a:xfrm flipH="1">
            <a:off x="6629400" y="2133600"/>
            <a:ext cx="609600" cy="990600"/>
          </a:xfrm>
          <a:prstGeom prst="line">
            <a:avLst/>
          </a:prstGeom>
          <a:noFill/>
          <a:ln w="25400">
            <a:solidFill>
              <a:srgbClr val="66FF33"/>
            </a:solidFill>
            <a:round/>
            <a:headEnd/>
            <a:tailEnd type="triangle" w="sm" len="sm"/>
          </a:ln>
        </p:spPr>
        <p:txBody>
          <a:bodyPr/>
          <a:lstStyle/>
          <a:p>
            <a:endParaRPr lang="zh-CN" altLang="en-US"/>
          </a:p>
        </p:txBody>
      </p:sp>
      <p:sp>
        <p:nvSpPr>
          <p:cNvPr id="72716" name="Line 12"/>
          <p:cNvSpPr>
            <a:spLocks noChangeShapeType="1"/>
          </p:cNvSpPr>
          <p:nvPr/>
        </p:nvSpPr>
        <p:spPr bwMode="auto">
          <a:xfrm>
            <a:off x="323850" y="1125538"/>
            <a:ext cx="8208963" cy="0"/>
          </a:xfrm>
          <a:prstGeom prst="line">
            <a:avLst/>
          </a:prstGeom>
          <a:noFill/>
          <a:ln w="38100">
            <a:solidFill>
              <a:schemeClr val="bg1"/>
            </a:solidFill>
            <a:round/>
            <a:headEnd/>
            <a:tailEnd/>
          </a:ln>
        </p:spPr>
        <p:txBody>
          <a:bodyPr/>
          <a:lstStyle/>
          <a:p>
            <a:endParaRPr lang="zh-CN" altLang="en-US"/>
          </a:p>
        </p:txBody>
      </p:sp>
      <p:sp>
        <p:nvSpPr>
          <p:cNvPr id="72717" name="Line 13"/>
          <p:cNvSpPr>
            <a:spLocks noChangeShapeType="1"/>
          </p:cNvSpPr>
          <p:nvPr/>
        </p:nvSpPr>
        <p:spPr bwMode="auto">
          <a:xfrm>
            <a:off x="1295400" y="1143000"/>
            <a:ext cx="0" cy="5334000"/>
          </a:xfrm>
          <a:prstGeom prst="line">
            <a:avLst/>
          </a:prstGeom>
          <a:noFill/>
          <a:ln w="38100">
            <a:solidFill>
              <a:schemeClr val="bg1"/>
            </a:solidFill>
            <a:round/>
            <a:headEnd/>
            <a:tailEnd/>
          </a:ln>
        </p:spPr>
        <p:txBody>
          <a:bodyPr/>
          <a:lstStyle/>
          <a:p>
            <a:endParaRPr lang="zh-CN" altLang="en-US"/>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内容提要</a:t>
            </a:r>
            <a:endParaRPr lang="zh-CN" altLang="en-US" dirty="0"/>
          </a:p>
        </p:txBody>
      </p:sp>
      <p:sp>
        <p:nvSpPr>
          <p:cNvPr id="3" name="内容占位符 2"/>
          <p:cNvSpPr>
            <a:spLocks noGrp="1"/>
          </p:cNvSpPr>
          <p:nvPr>
            <p:ph idx="1"/>
          </p:nvPr>
        </p:nvSpPr>
        <p:spPr/>
        <p:txBody>
          <a:bodyPr/>
          <a:lstStyle/>
          <a:p>
            <a:r>
              <a:rPr lang="zh-CN" altLang="en-US" dirty="0" smtClean="0"/>
              <a:t>神经系统的结构</a:t>
            </a:r>
            <a:endParaRPr lang="en-US" altLang="zh-CN" dirty="0" smtClean="0"/>
          </a:p>
          <a:p>
            <a:r>
              <a:rPr lang="zh-CN" altLang="en-US" dirty="0" smtClean="0"/>
              <a:t>神经系统的感觉分析功能</a:t>
            </a:r>
            <a:endParaRPr lang="en-US" altLang="zh-CN" dirty="0" smtClean="0"/>
          </a:p>
          <a:p>
            <a:r>
              <a:rPr lang="zh-CN" altLang="en-US" dirty="0" smtClean="0"/>
              <a:t>神经系统的运动控制功能</a:t>
            </a:r>
            <a:endParaRPr lang="en-US" altLang="zh-CN" dirty="0" smtClean="0"/>
          </a:p>
          <a:p>
            <a:r>
              <a:rPr lang="zh-CN" altLang="en-US" dirty="0" smtClean="0"/>
              <a:t>神经系统的高级功能</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8-12"/>
          <p:cNvPicPr>
            <a:picLocks noChangeAspect="1" noChangeArrowheads="1"/>
          </p:cNvPicPr>
          <p:nvPr/>
        </p:nvPicPr>
        <p:blipFill>
          <a:blip r:embed="rId2" cstate="print"/>
          <a:srcRect/>
          <a:stretch>
            <a:fillRect/>
          </a:stretch>
        </p:blipFill>
        <p:spPr bwMode="auto">
          <a:xfrm>
            <a:off x="1393825" y="381000"/>
            <a:ext cx="6357938" cy="6096000"/>
          </a:xfrm>
          <a:prstGeom prst="rect">
            <a:avLst/>
          </a:prstGeom>
          <a:noFill/>
          <a:ln w="9525">
            <a:noFill/>
            <a:miter lim="800000"/>
            <a:headEnd/>
            <a:tailEnd/>
          </a:ln>
        </p:spPr>
      </p:pic>
      <p:sp>
        <p:nvSpPr>
          <p:cNvPr id="73731" name="Rectangle 3"/>
          <p:cNvSpPr>
            <a:spLocks noChangeArrowheads="1"/>
          </p:cNvSpPr>
          <p:nvPr/>
        </p:nvSpPr>
        <p:spPr bwMode="auto">
          <a:xfrm>
            <a:off x="6096000" y="228600"/>
            <a:ext cx="2755900" cy="1739900"/>
          </a:xfrm>
          <a:prstGeom prst="rect">
            <a:avLst/>
          </a:prstGeom>
          <a:noFill/>
          <a:ln w="9525">
            <a:noFill/>
            <a:miter lim="800000"/>
            <a:headEnd/>
            <a:tailEnd/>
          </a:ln>
        </p:spPr>
        <p:txBody>
          <a:bodyPr>
            <a:spAutoFit/>
          </a:bodyPr>
          <a:lstStyle/>
          <a:p>
            <a:r>
              <a:rPr lang="en-US" altLang="zh-CN"/>
              <a:t>Portions of the body that are controlled by the primary motor area and the primary sensory area of the cerebrum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Line 2"/>
          <p:cNvSpPr>
            <a:spLocks noChangeShapeType="1"/>
          </p:cNvSpPr>
          <p:nvPr/>
        </p:nvSpPr>
        <p:spPr bwMode="auto">
          <a:xfrm>
            <a:off x="323850" y="1125538"/>
            <a:ext cx="8208963" cy="0"/>
          </a:xfrm>
          <a:prstGeom prst="line">
            <a:avLst/>
          </a:prstGeom>
          <a:noFill/>
          <a:ln w="38100">
            <a:solidFill>
              <a:schemeClr val="bg1"/>
            </a:solidFill>
            <a:round/>
            <a:headEnd/>
            <a:tailEnd/>
          </a:ln>
        </p:spPr>
        <p:txBody>
          <a:bodyPr/>
          <a:lstStyle/>
          <a:p>
            <a:endParaRPr lang="zh-CN" altLang="en-US"/>
          </a:p>
        </p:txBody>
      </p:sp>
      <p:sp>
        <p:nvSpPr>
          <p:cNvPr id="74755" name="Line 3"/>
          <p:cNvSpPr>
            <a:spLocks noChangeShapeType="1"/>
          </p:cNvSpPr>
          <p:nvPr/>
        </p:nvSpPr>
        <p:spPr bwMode="auto">
          <a:xfrm>
            <a:off x="1295400" y="1143000"/>
            <a:ext cx="0" cy="5334000"/>
          </a:xfrm>
          <a:prstGeom prst="line">
            <a:avLst/>
          </a:prstGeom>
          <a:noFill/>
          <a:ln w="38100">
            <a:solidFill>
              <a:schemeClr val="bg1"/>
            </a:solidFill>
            <a:round/>
            <a:headEnd/>
            <a:tailEnd/>
          </a:ln>
        </p:spPr>
        <p:txBody>
          <a:bodyPr/>
          <a:lstStyle/>
          <a:p>
            <a:endParaRPr lang="zh-CN" altLang="en-US"/>
          </a:p>
        </p:txBody>
      </p:sp>
      <p:pic>
        <p:nvPicPr>
          <p:cNvPr id="74756" name="Picture 4" descr="cns32"/>
          <p:cNvPicPr>
            <a:picLocks noChangeAspect="1" noChangeArrowheads="1"/>
          </p:cNvPicPr>
          <p:nvPr/>
        </p:nvPicPr>
        <p:blipFill>
          <a:blip r:embed="rId2" cstate="print">
            <a:lum bright="-6000" contrast="18000"/>
          </a:blip>
          <a:srcRect b="10294"/>
          <a:stretch>
            <a:fillRect/>
          </a:stretch>
        </p:blipFill>
        <p:spPr bwMode="auto">
          <a:xfrm>
            <a:off x="228600" y="1371600"/>
            <a:ext cx="4419600" cy="4017963"/>
          </a:xfrm>
          <a:prstGeom prst="rect">
            <a:avLst/>
          </a:prstGeom>
          <a:noFill/>
          <a:ln w="9525">
            <a:noFill/>
            <a:miter lim="800000"/>
            <a:headEnd/>
            <a:tailEnd/>
          </a:ln>
        </p:spPr>
      </p:pic>
      <p:pic>
        <p:nvPicPr>
          <p:cNvPr id="74757" name="Picture 5" descr="cns33"/>
          <p:cNvPicPr>
            <a:picLocks noChangeAspect="1" noChangeArrowheads="1"/>
          </p:cNvPicPr>
          <p:nvPr/>
        </p:nvPicPr>
        <p:blipFill>
          <a:blip r:embed="rId3" cstate="print">
            <a:lum bright="-6000" contrast="18000"/>
          </a:blip>
          <a:srcRect b="11864"/>
          <a:stretch>
            <a:fillRect/>
          </a:stretch>
        </p:blipFill>
        <p:spPr bwMode="auto">
          <a:xfrm>
            <a:off x="4800600" y="1447800"/>
            <a:ext cx="4343400" cy="3860800"/>
          </a:xfrm>
          <a:prstGeom prst="rect">
            <a:avLst/>
          </a:prstGeom>
          <a:noFill/>
          <a:ln w="9525">
            <a:noFill/>
            <a:miter lim="800000"/>
            <a:headEnd/>
            <a:tailEnd/>
          </a:ln>
        </p:spPr>
      </p:pic>
      <p:sp>
        <p:nvSpPr>
          <p:cNvPr id="25606" name="Text Box 6"/>
          <p:cNvSpPr txBox="1">
            <a:spLocks noChangeArrowheads="1"/>
          </p:cNvSpPr>
          <p:nvPr/>
        </p:nvSpPr>
        <p:spPr bwMode="auto">
          <a:xfrm>
            <a:off x="827088" y="381000"/>
            <a:ext cx="3668712" cy="519113"/>
          </a:xfrm>
          <a:prstGeom prst="rect">
            <a:avLst/>
          </a:prstGeom>
          <a:noFill/>
          <a:ln w="9525">
            <a:noFill/>
            <a:miter lim="800000"/>
          </a:ln>
          <a:effectLst/>
        </p:spPr>
        <p:txBody>
          <a:bodyPr>
            <a:spAutoFit/>
          </a:bodyPr>
          <a:lstStyle/>
          <a:p>
            <a:pPr>
              <a:spcBef>
                <a:spcPct val="50000"/>
              </a:spcBef>
              <a:buFontTx/>
              <a:buNone/>
              <a:defRPr/>
            </a:pPr>
            <a:r>
              <a:rPr lang="zh-CN" sz="2800" b="1">
                <a:effectLst>
                  <a:outerShdw blurRad="38100" dist="38100" dir="2700000" algn="tl">
                    <a:srgbClr val="C0C0C0"/>
                  </a:outerShdw>
                </a:effectLst>
                <a:latin typeface="黑体" panose="02010609060101010101" pitchFamily="2" charset="-122"/>
                <a:ea typeface="黑体" panose="02010609060101010101" pitchFamily="2" charset="-122"/>
              </a:rPr>
              <a:t>基底核</a:t>
            </a:r>
            <a:r>
              <a:rPr lang="zh-CN" sz="2400" b="1">
                <a:effectLst>
                  <a:outerShdw blurRad="38100" dist="38100" dir="2700000" algn="tl">
                    <a:srgbClr val="C0C0C0"/>
                  </a:outerShdw>
                </a:effectLst>
                <a:latin typeface="Times New Roman" panose="02020603050405020304" pitchFamily="18" charset="0"/>
                <a:ea typeface="黑体" panose="02010609060101010101" pitchFamily="2" charset="-122"/>
              </a:rPr>
              <a:t>（</a:t>
            </a:r>
            <a:r>
              <a:rPr lang="en-US" sz="2400" b="1">
                <a:effectLst>
                  <a:outerShdw blurRad="38100" dist="38100" dir="2700000" algn="tl">
                    <a:srgbClr val="C0C0C0"/>
                  </a:outerShdw>
                </a:effectLst>
                <a:latin typeface="Times New Roman" panose="02020603050405020304" pitchFamily="18" charset="0"/>
                <a:ea typeface="黑体" panose="02010609060101010101" pitchFamily="2" charset="-122"/>
              </a:rPr>
              <a:t>basal  nuclei</a:t>
            </a:r>
            <a:r>
              <a:rPr lang="zh-CN" sz="2400" b="1">
                <a:effectLst>
                  <a:outerShdw blurRad="38100" dist="38100" dir="2700000" algn="tl">
                    <a:srgbClr val="C0C0C0"/>
                  </a:outerShdw>
                </a:effectLst>
                <a:latin typeface="Times New Roman" panose="02020603050405020304" pitchFamily="18" charset="0"/>
                <a:ea typeface="黑体" panose="02010609060101010101" pitchFamily="2" charset="-122"/>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8-13"/>
          <p:cNvPicPr>
            <a:picLocks noChangeAspect="1" noChangeArrowheads="1"/>
          </p:cNvPicPr>
          <p:nvPr/>
        </p:nvPicPr>
        <p:blipFill>
          <a:blip r:embed="rId2" cstate="print"/>
          <a:srcRect/>
          <a:stretch>
            <a:fillRect/>
          </a:stretch>
        </p:blipFill>
        <p:spPr bwMode="auto">
          <a:xfrm>
            <a:off x="1981200" y="1905000"/>
            <a:ext cx="5867400" cy="4176713"/>
          </a:xfrm>
          <a:prstGeom prst="rect">
            <a:avLst/>
          </a:prstGeom>
          <a:noFill/>
          <a:ln w="9525">
            <a:noFill/>
            <a:miter lim="800000"/>
            <a:headEnd/>
            <a:tailEnd/>
          </a:ln>
        </p:spPr>
      </p:pic>
      <p:sp>
        <p:nvSpPr>
          <p:cNvPr id="75779" name="Rectangle 3"/>
          <p:cNvSpPr>
            <a:spLocks noChangeArrowheads="1"/>
          </p:cNvSpPr>
          <p:nvPr/>
        </p:nvSpPr>
        <p:spPr bwMode="auto">
          <a:xfrm>
            <a:off x="1143000" y="381000"/>
            <a:ext cx="6629400" cy="641350"/>
          </a:xfrm>
          <a:prstGeom prst="rect">
            <a:avLst/>
          </a:prstGeom>
          <a:noFill/>
          <a:ln w="9525">
            <a:noFill/>
            <a:miter lim="800000"/>
            <a:headEnd/>
            <a:tailEnd/>
          </a:ln>
        </p:spPr>
        <p:txBody>
          <a:bodyPr>
            <a:spAutoFit/>
          </a:bodyPr>
          <a:lstStyle/>
          <a:p>
            <a:r>
              <a:rPr lang="en-US" altLang="zh-CN" b="1"/>
              <a:t>The limbic system includes portions of the cerebrum, the thalamus, and the hypothalamus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81000" y="228600"/>
            <a:ext cx="8534400" cy="533400"/>
          </a:xfrm>
        </p:spPr>
        <p:txBody>
          <a:bodyPr>
            <a:normAutofit fontScale="90000"/>
          </a:bodyPr>
          <a:lstStyle/>
          <a:p>
            <a:r>
              <a:rPr lang="zh-CN" altLang="en-US" sz="3200" b="1" dirty="0">
                <a:ea typeface="黑体" pitchFamily="49" charset="-122"/>
              </a:rPr>
              <a:t>大脑半球的髓质</a:t>
            </a:r>
            <a:r>
              <a:rPr lang="en-US" altLang="zh-CN" sz="3200" dirty="0"/>
              <a:t>Medulla of cerebral hemisphere</a:t>
            </a:r>
            <a:endParaRPr lang="zh-CN" altLang="en-US" sz="3200" b="1" dirty="0">
              <a:ea typeface="黑体" pitchFamily="49" charset="-122"/>
            </a:endParaRPr>
          </a:p>
        </p:txBody>
      </p:sp>
      <p:sp>
        <p:nvSpPr>
          <p:cNvPr id="27651" name="Text Box 3"/>
          <p:cNvSpPr txBox="1">
            <a:spLocks noChangeArrowheads="1"/>
          </p:cNvSpPr>
          <p:nvPr/>
        </p:nvSpPr>
        <p:spPr bwMode="auto">
          <a:xfrm>
            <a:off x="1143000" y="805329"/>
            <a:ext cx="3429000" cy="402291"/>
          </a:xfrm>
          <a:prstGeom prst="rect">
            <a:avLst/>
          </a:prstGeom>
          <a:noFill/>
          <a:ln w="9525">
            <a:noFill/>
            <a:miter lim="800000"/>
            <a:headEnd/>
            <a:tailEnd/>
          </a:ln>
        </p:spPr>
        <p:txBody>
          <a:bodyPr wrap="square" lIns="90000" tIns="46800" rIns="90000" bIns="46800" anchor="ctr">
            <a:spAutoFit/>
          </a:bodyPr>
          <a:lstStyle/>
          <a:p>
            <a:pPr eaLnBrk="0" hangingPunct="0">
              <a:spcBef>
                <a:spcPct val="50000"/>
              </a:spcBef>
            </a:pPr>
            <a:r>
              <a:rPr lang="zh-CN" altLang="en-US" sz="2000" b="1" dirty="0">
                <a:latin typeface="Times New Roman" pitchFamily="18" charset="0"/>
                <a:ea typeface="黑体" pitchFamily="49" charset="-122"/>
              </a:rPr>
              <a:t>连合纤维</a:t>
            </a:r>
            <a:r>
              <a:rPr lang="en-US" altLang="zh-CN" sz="2000" b="1" dirty="0">
                <a:latin typeface="Times New Roman" pitchFamily="18" charset="0"/>
              </a:rPr>
              <a:t>Connecting fibers:</a:t>
            </a:r>
            <a:endParaRPr lang="zh-CN" altLang="en-US" sz="2000" b="1" dirty="0">
              <a:latin typeface="Times New Roman" pitchFamily="18" charset="0"/>
              <a:ea typeface="黑体" pitchFamily="49" charset="-122"/>
            </a:endParaRPr>
          </a:p>
        </p:txBody>
      </p:sp>
      <p:sp>
        <p:nvSpPr>
          <p:cNvPr id="27652" name="Text Box 4"/>
          <p:cNvSpPr txBox="1">
            <a:spLocks noChangeArrowheads="1"/>
          </p:cNvSpPr>
          <p:nvPr/>
        </p:nvSpPr>
        <p:spPr bwMode="auto">
          <a:xfrm>
            <a:off x="1143000" y="1218320"/>
            <a:ext cx="7772400" cy="396875"/>
          </a:xfrm>
          <a:prstGeom prst="rect">
            <a:avLst/>
          </a:prstGeom>
          <a:noFill/>
          <a:ln w="9525">
            <a:noFill/>
            <a:miter lim="800000"/>
            <a:headEnd/>
            <a:tailEnd/>
          </a:ln>
        </p:spPr>
        <p:txBody>
          <a:bodyPr lIns="90000" tIns="46800" rIns="90000" bIns="46800" anchor="ctr">
            <a:spAutoFit/>
          </a:bodyPr>
          <a:lstStyle/>
          <a:p>
            <a:pPr eaLnBrk="0" hangingPunct="0">
              <a:spcBef>
                <a:spcPct val="50000"/>
              </a:spcBef>
            </a:pPr>
            <a:r>
              <a:rPr lang="zh-CN" altLang="en-US" sz="2000" b="1" dirty="0">
                <a:latin typeface="Times New Roman" pitchFamily="18" charset="0"/>
                <a:ea typeface="黑体" pitchFamily="49" charset="-122"/>
              </a:rPr>
              <a:t>指连接左、右大脑半球的纤维，包括胼胝体、前连合、穹隆连合。</a:t>
            </a:r>
          </a:p>
        </p:txBody>
      </p:sp>
      <p:pic>
        <p:nvPicPr>
          <p:cNvPr id="27653" name="Picture 5" descr="内侧面2]"/>
          <p:cNvPicPr>
            <a:picLocks noChangeAspect="1" noChangeArrowheads="1"/>
          </p:cNvPicPr>
          <p:nvPr/>
        </p:nvPicPr>
        <p:blipFill>
          <a:blip r:embed="rId2" cstate="print">
            <a:lum bright="-24000"/>
          </a:blip>
          <a:srcRect/>
          <a:stretch>
            <a:fillRect/>
          </a:stretch>
        </p:blipFill>
        <p:spPr bwMode="auto">
          <a:xfrm>
            <a:off x="0" y="2590800"/>
            <a:ext cx="5562600" cy="3994150"/>
          </a:xfrm>
          <a:prstGeom prst="rect">
            <a:avLst/>
          </a:prstGeom>
          <a:noFill/>
          <a:ln w="9525">
            <a:noFill/>
            <a:miter lim="800000"/>
            <a:headEnd/>
            <a:tailEnd/>
          </a:ln>
        </p:spPr>
      </p:pic>
      <p:sp>
        <p:nvSpPr>
          <p:cNvPr id="27654" name="Text Box 6"/>
          <p:cNvSpPr txBox="1">
            <a:spLocks noChangeArrowheads="1"/>
          </p:cNvSpPr>
          <p:nvPr/>
        </p:nvSpPr>
        <p:spPr bwMode="auto">
          <a:xfrm>
            <a:off x="4109869" y="1833207"/>
            <a:ext cx="2448264" cy="863955"/>
          </a:xfrm>
          <a:prstGeom prst="rect">
            <a:avLst/>
          </a:prstGeom>
          <a:noFill/>
          <a:ln w="9525">
            <a:noFill/>
            <a:miter lim="800000"/>
            <a:headEnd/>
            <a:tailEnd/>
          </a:ln>
        </p:spPr>
        <p:txBody>
          <a:bodyPr wrap="square" lIns="90000" tIns="46800" rIns="90000" bIns="46800" anchor="ctr">
            <a:spAutoFit/>
          </a:bodyPr>
          <a:lstStyle/>
          <a:p>
            <a:pPr eaLnBrk="0" hangingPunct="0">
              <a:spcBef>
                <a:spcPct val="50000"/>
              </a:spcBef>
            </a:pPr>
            <a:r>
              <a:rPr lang="zh-CN" altLang="en-US" sz="2000" b="1" dirty="0">
                <a:latin typeface="Times New Roman" pitchFamily="18" charset="0"/>
                <a:ea typeface="黑体" pitchFamily="49" charset="-122"/>
              </a:rPr>
              <a:t>      胼胝体</a:t>
            </a:r>
            <a:endParaRPr lang="en-US" altLang="zh-CN" sz="2000" b="1" dirty="0">
              <a:latin typeface="Times New Roman" pitchFamily="18" charset="0"/>
              <a:ea typeface="黑体" pitchFamily="49" charset="-122"/>
            </a:endParaRPr>
          </a:p>
          <a:p>
            <a:pPr eaLnBrk="0" hangingPunct="0">
              <a:spcBef>
                <a:spcPct val="50000"/>
              </a:spcBef>
            </a:pPr>
            <a:r>
              <a:rPr lang="en-US" altLang="zh-CN" sz="2000" b="1" dirty="0">
                <a:latin typeface="Times New Roman" pitchFamily="18" charset="0"/>
              </a:rPr>
              <a:t>Corpus callosum</a:t>
            </a:r>
            <a:endParaRPr lang="zh-CN" altLang="en-US" sz="2000" b="1" dirty="0">
              <a:latin typeface="Times New Roman" pitchFamily="18" charset="0"/>
              <a:ea typeface="黑体" pitchFamily="49" charset="-122"/>
            </a:endParaRPr>
          </a:p>
        </p:txBody>
      </p:sp>
      <p:sp>
        <p:nvSpPr>
          <p:cNvPr id="27655" name="Line 7"/>
          <p:cNvSpPr>
            <a:spLocks noChangeShapeType="1"/>
          </p:cNvSpPr>
          <p:nvPr/>
        </p:nvSpPr>
        <p:spPr bwMode="auto">
          <a:xfrm flipV="1">
            <a:off x="2667000" y="2590800"/>
            <a:ext cx="0" cy="1371600"/>
          </a:xfrm>
          <a:prstGeom prst="line">
            <a:avLst/>
          </a:prstGeom>
          <a:noFill/>
          <a:ln w="19050">
            <a:solidFill>
              <a:srgbClr val="00FF00"/>
            </a:solidFill>
            <a:round/>
            <a:headEnd/>
            <a:tailEnd/>
          </a:ln>
        </p:spPr>
        <p:txBody>
          <a:bodyPr/>
          <a:lstStyle/>
          <a:p>
            <a:endParaRPr lang="zh-CN" altLang="en-US"/>
          </a:p>
        </p:txBody>
      </p:sp>
      <p:sp>
        <p:nvSpPr>
          <p:cNvPr id="27656" name="Text Box 8"/>
          <p:cNvSpPr txBox="1">
            <a:spLocks noChangeArrowheads="1"/>
          </p:cNvSpPr>
          <p:nvPr/>
        </p:nvSpPr>
        <p:spPr bwMode="auto">
          <a:xfrm>
            <a:off x="1403648" y="1988840"/>
            <a:ext cx="2791538" cy="863955"/>
          </a:xfrm>
          <a:prstGeom prst="rect">
            <a:avLst/>
          </a:prstGeom>
          <a:noFill/>
          <a:ln w="9525">
            <a:noFill/>
            <a:miter lim="800000"/>
            <a:headEnd/>
            <a:tailEnd/>
          </a:ln>
        </p:spPr>
        <p:txBody>
          <a:bodyPr wrap="square" lIns="90000" tIns="46800" rIns="90000" bIns="46800" anchor="ctr">
            <a:spAutoFit/>
          </a:bodyPr>
          <a:lstStyle/>
          <a:p>
            <a:pPr eaLnBrk="0" hangingPunct="0">
              <a:spcBef>
                <a:spcPct val="50000"/>
              </a:spcBef>
            </a:pPr>
            <a:r>
              <a:rPr lang="zh-CN" altLang="en-US" sz="2000" b="1" dirty="0">
                <a:latin typeface="Times New Roman" pitchFamily="18" charset="0"/>
                <a:ea typeface="黑体" pitchFamily="49" charset="-122"/>
              </a:rPr>
              <a:t>        穹隆连合</a:t>
            </a:r>
            <a:endParaRPr lang="en-US" altLang="zh-CN" sz="2000" b="1" dirty="0">
              <a:latin typeface="Times New Roman" pitchFamily="18" charset="0"/>
              <a:ea typeface="黑体" pitchFamily="49" charset="-122"/>
            </a:endParaRPr>
          </a:p>
          <a:p>
            <a:pPr eaLnBrk="0" hangingPunct="0">
              <a:spcBef>
                <a:spcPct val="50000"/>
              </a:spcBef>
            </a:pPr>
            <a:r>
              <a:rPr lang="en-US" altLang="zh-CN" sz="2000" b="1" dirty="0">
                <a:latin typeface="Times New Roman" pitchFamily="18" charset="0"/>
              </a:rPr>
              <a:t>fornix commissure</a:t>
            </a:r>
            <a:endParaRPr lang="zh-CN" altLang="en-US" sz="2000" b="1" dirty="0">
              <a:latin typeface="Times New Roman" pitchFamily="18" charset="0"/>
              <a:ea typeface="黑体" pitchFamily="49" charset="-122"/>
            </a:endParaRPr>
          </a:p>
        </p:txBody>
      </p:sp>
      <p:pic>
        <p:nvPicPr>
          <p:cNvPr id="27657" name="Picture 9" descr="连合系"/>
          <p:cNvPicPr>
            <a:picLocks noChangeAspect="1" noChangeArrowheads="1"/>
          </p:cNvPicPr>
          <p:nvPr/>
        </p:nvPicPr>
        <p:blipFill>
          <a:blip r:embed="rId3" cstate="print">
            <a:lum bright="-24000"/>
          </a:blip>
          <a:srcRect/>
          <a:stretch>
            <a:fillRect/>
          </a:stretch>
        </p:blipFill>
        <p:spPr bwMode="auto">
          <a:xfrm>
            <a:off x="5105400" y="3048000"/>
            <a:ext cx="4038600" cy="3246438"/>
          </a:xfrm>
          <a:prstGeom prst="rect">
            <a:avLst/>
          </a:prstGeom>
          <a:noFill/>
          <a:ln w="9525">
            <a:noFill/>
            <a:miter lim="800000"/>
            <a:headEnd/>
            <a:tailEnd/>
          </a:ln>
        </p:spPr>
      </p:pic>
      <p:sp>
        <p:nvSpPr>
          <p:cNvPr id="27658" name="Text Box 10"/>
          <p:cNvSpPr txBox="1">
            <a:spLocks noChangeArrowheads="1"/>
          </p:cNvSpPr>
          <p:nvPr/>
        </p:nvSpPr>
        <p:spPr bwMode="auto">
          <a:xfrm>
            <a:off x="228599" y="6458417"/>
            <a:ext cx="3479305" cy="402291"/>
          </a:xfrm>
          <a:prstGeom prst="rect">
            <a:avLst/>
          </a:prstGeom>
          <a:noFill/>
          <a:ln w="9525">
            <a:noFill/>
            <a:miter lim="800000"/>
            <a:headEnd/>
            <a:tailEnd/>
          </a:ln>
        </p:spPr>
        <p:txBody>
          <a:bodyPr wrap="square" lIns="90000" tIns="46800" rIns="90000" bIns="46800" anchor="ctr">
            <a:spAutoFit/>
          </a:bodyPr>
          <a:lstStyle/>
          <a:p>
            <a:pPr eaLnBrk="0" hangingPunct="0">
              <a:spcBef>
                <a:spcPct val="50000"/>
              </a:spcBef>
            </a:pPr>
            <a:r>
              <a:rPr lang="zh-CN" altLang="en-US" sz="2000" b="1" dirty="0">
                <a:latin typeface="Times New Roman" pitchFamily="18" charset="0"/>
                <a:ea typeface="黑体" pitchFamily="49" charset="-122"/>
              </a:rPr>
              <a:t>前连合</a:t>
            </a:r>
            <a:r>
              <a:rPr lang="en-US" altLang="zh-CN" sz="2000" b="1" dirty="0">
                <a:latin typeface="Times New Roman" pitchFamily="18" charset="0"/>
              </a:rPr>
              <a:t>Anterior commissure</a:t>
            </a:r>
            <a:endParaRPr lang="zh-CN" altLang="en-US" sz="2000" b="1" dirty="0">
              <a:latin typeface="Times New Roman" pitchFamily="18" charset="0"/>
              <a:ea typeface="黑体" pitchFamily="49" charset="-122"/>
            </a:endParaRPr>
          </a:p>
        </p:txBody>
      </p:sp>
      <p:sp>
        <p:nvSpPr>
          <p:cNvPr id="27659" name="未知"/>
          <p:cNvSpPr>
            <a:spLocks noChangeArrowheads="1"/>
          </p:cNvSpPr>
          <p:nvPr/>
        </p:nvSpPr>
        <p:spPr bwMode="auto">
          <a:xfrm>
            <a:off x="3124200" y="2590800"/>
            <a:ext cx="3886200" cy="1676400"/>
          </a:xfrm>
          <a:custGeom>
            <a:avLst/>
            <a:gdLst>
              <a:gd name="T0" fmla="*/ 0 w 2448"/>
              <a:gd name="T1" fmla="*/ 2147483647 h 1296"/>
              <a:gd name="T2" fmla="*/ 2147483647 w 2448"/>
              <a:gd name="T3" fmla="*/ 0 h 1296"/>
              <a:gd name="T4" fmla="*/ 2147483647 w 2448"/>
              <a:gd name="T5" fmla="*/ 2147483647 h 1296"/>
              <a:gd name="T6" fmla="*/ 0 60000 65536"/>
              <a:gd name="T7" fmla="*/ 0 60000 65536"/>
              <a:gd name="T8" fmla="*/ 0 60000 65536"/>
              <a:gd name="T9" fmla="*/ 0 w 2448"/>
              <a:gd name="T10" fmla="*/ 0 h 1296"/>
              <a:gd name="T11" fmla="*/ 2448 w 2448"/>
              <a:gd name="T12" fmla="*/ 1296 h 1296"/>
            </a:gdLst>
            <a:ahLst/>
            <a:cxnLst>
              <a:cxn ang="T6">
                <a:pos x="T0" y="T1"/>
              </a:cxn>
              <a:cxn ang="T7">
                <a:pos x="T2" y="T3"/>
              </a:cxn>
              <a:cxn ang="T8">
                <a:pos x="T4" y="T5"/>
              </a:cxn>
            </a:cxnLst>
            <a:rect l="T9" t="T10" r="T11" b="T12"/>
            <a:pathLst>
              <a:path w="2448" h="1296">
                <a:moveTo>
                  <a:pt x="0" y="1152"/>
                </a:moveTo>
                <a:lnTo>
                  <a:pt x="1152" y="0"/>
                </a:lnTo>
                <a:lnTo>
                  <a:pt x="2448" y="1296"/>
                </a:lnTo>
              </a:path>
            </a:pathLst>
          </a:custGeom>
          <a:noFill/>
          <a:ln w="19050">
            <a:solidFill>
              <a:srgbClr val="00FF00"/>
            </a:solidFill>
            <a:round/>
            <a:headEnd/>
            <a:tailEnd/>
          </a:ln>
        </p:spPr>
        <p:txBody>
          <a:bodyPr/>
          <a:lstStyle/>
          <a:p>
            <a:endParaRPr lang="zh-CN" altLang="en-US"/>
          </a:p>
        </p:txBody>
      </p:sp>
      <p:sp>
        <p:nvSpPr>
          <p:cNvPr id="27660" name="Line 12"/>
          <p:cNvSpPr>
            <a:spLocks noChangeShapeType="1"/>
          </p:cNvSpPr>
          <p:nvPr/>
        </p:nvSpPr>
        <p:spPr bwMode="auto">
          <a:xfrm flipH="1">
            <a:off x="1066800" y="4495800"/>
            <a:ext cx="914400" cy="1981200"/>
          </a:xfrm>
          <a:prstGeom prst="line">
            <a:avLst/>
          </a:prstGeom>
          <a:noFill/>
          <a:ln w="9525">
            <a:solidFill>
              <a:schemeClr val="tx1"/>
            </a:solidFill>
            <a:round/>
            <a:headEnd/>
            <a:tailEnd/>
          </a:ln>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lt">
                                    <p:tmPct val="100000"/>
                                  </p:iterate>
                                  <p:childTnLst>
                                    <p:set>
                                      <p:cBhvr>
                                        <p:cTn id="6" dur="1" fill="hold">
                                          <p:stCondLst>
                                            <p:cond delay="0"/>
                                          </p:stCondLst>
                                        </p:cTn>
                                        <p:tgtEl>
                                          <p:spTgt spid="27650"/>
                                        </p:tgtEl>
                                        <p:attrNameLst>
                                          <p:attrName>style.visibility</p:attrName>
                                        </p:attrNameLst>
                                      </p:cBhvr>
                                      <p:to>
                                        <p:strVal val="visible"/>
                                      </p:to>
                                    </p:set>
                                    <p:anim calcmode="lin" valueType="num">
                                      <p:cBhvr additive="base">
                                        <p:cTn id="7" dur="75" fill="hold"/>
                                        <p:tgtEl>
                                          <p:spTgt spid="27650"/>
                                        </p:tgtEl>
                                        <p:attrNameLst>
                                          <p:attrName>ppt_x</p:attrName>
                                        </p:attrNameLst>
                                      </p:cBhvr>
                                      <p:tavLst>
                                        <p:tav tm="0">
                                          <p:val>
                                            <p:strVal val="#ppt_x"/>
                                          </p:val>
                                        </p:tav>
                                        <p:tav tm="100000">
                                          <p:val>
                                            <p:strVal val="#ppt_x"/>
                                          </p:val>
                                        </p:tav>
                                      </p:tavLst>
                                    </p:anim>
                                    <p:anim calcmode="lin" valueType="num">
                                      <p:cBhvr additive="base">
                                        <p:cTn id="8" dur="75" fill="hold"/>
                                        <p:tgtEl>
                                          <p:spTgt spid="2765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5" fill="hold" grpId="0" nodeType="clickEffect">
                                  <p:stCondLst>
                                    <p:cond delay="0"/>
                                  </p:stCondLst>
                                  <p:iterate type="lt">
                                    <p:tmPct val="100000"/>
                                  </p:iterate>
                                  <p:childTnLst>
                                    <p:set>
                                      <p:cBhvr>
                                        <p:cTn id="12" dur="1" fill="hold">
                                          <p:stCondLst>
                                            <p:cond delay="0"/>
                                          </p:stCondLst>
                                        </p:cTn>
                                        <p:tgtEl>
                                          <p:spTgt spid="27651"/>
                                        </p:tgtEl>
                                        <p:attrNameLst>
                                          <p:attrName>style.visibility</p:attrName>
                                        </p:attrNameLst>
                                      </p:cBhvr>
                                      <p:to>
                                        <p:strVal val="visible"/>
                                      </p:to>
                                    </p:set>
                                    <p:animEffect transition="in" filter="blinds(vertical)">
                                      <p:cBhvr>
                                        <p:cTn id="13" dur="75"/>
                                        <p:tgtEl>
                                          <p:spTgt spid="2765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5" fill="hold" grpId="0" nodeType="clickEffect">
                                  <p:stCondLst>
                                    <p:cond delay="0"/>
                                  </p:stCondLst>
                                  <p:iterate type="lt">
                                    <p:tmPct val="100000"/>
                                  </p:iterate>
                                  <p:childTnLst>
                                    <p:set>
                                      <p:cBhvr>
                                        <p:cTn id="17" dur="1" fill="hold">
                                          <p:stCondLst>
                                            <p:cond delay="0"/>
                                          </p:stCondLst>
                                        </p:cTn>
                                        <p:tgtEl>
                                          <p:spTgt spid="27652"/>
                                        </p:tgtEl>
                                        <p:attrNameLst>
                                          <p:attrName>style.visibility</p:attrName>
                                        </p:attrNameLst>
                                      </p:cBhvr>
                                      <p:to>
                                        <p:strVal val="visible"/>
                                      </p:to>
                                    </p:set>
                                    <p:animEffect transition="in" filter="blinds(vertical)">
                                      <p:cBhvr>
                                        <p:cTn id="18" dur="75"/>
                                        <p:tgtEl>
                                          <p:spTgt spid="27652"/>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32" fill="hold" nodeType="clickEffect">
                                  <p:stCondLst>
                                    <p:cond delay="0"/>
                                  </p:stCondLst>
                                  <p:childTnLst>
                                    <p:set>
                                      <p:cBhvr>
                                        <p:cTn id="22" dur="1" fill="hold">
                                          <p:stCondLst>
                                            <p:cond delay="0"/>
                                          </p:stCondLst>
                                        </p:cTn>
                                        <p:tgtEl>
                                          <p:spTgt spid="27653"/>
                                        </p:tgtEl>
                                        <p:attrNameLst>
                                          <p:attrName>style.visibility</p:attrName>
                                        </p:attrNameLst>
                                      </p:cBhvr>
                                      <p:to>
                                        <p:strVal val="visible"/>
                                      </p:to>
                                    </p:set>
                                    <p:animEffect transition="in" filter="box(out)">
                                      <p:cBhvr>
                                        <p:cTn id="23" dur="500"/>
                                        <p:tgtEl>
                                          <p:spTgt spid="27653"/>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5" fill="hold" nodeType="clickEffect">
                                  <p:stCondLst>
                                    <p:cond delay="0"/>
                                  </p:stCondLst>
                                  <p:childTnLst>
                                    <p:set>
                                      <p:cBhvr>
                                        <p:cTn id="27" dur="1" fill="hold">
                                          <p:stCondLst>
                                            <p:cond delay="0"/>
                                          </p:stCondLst>
                                        </p:cTn>
                                        <p:tgtEl>
                                          <p:spTgt spid="27657"/>
                                        </p:tgtEl>
                                        <p:attrNameLst>
                                          <p:attrName>style.visibility</p:attrName>
                                        </p:attrNameLst>
                                      </p:cBhvr>
                                      <p:to>
                                        <p:strVal val="visible"/>
                                      </p:to>
                                    </p:set>
                                    <p:animEffect transition="in" filter="checkerboard(down)">
                                      <p:cBhvr>
                                        <p:cTn id="28" dur="500"/>
                                        <p:tgtEl>
                                          <p:spTgt spid="2765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5" fill="hold" grpId="0" nodeType="clickEffect">
                                  <p:stCondLst>
                                    <p:cond delay="0"/>
                                  </p:stCondLst>
                                  <p:childTnLst>
                                    <p:set>
                                      <p:cBhvr>
                                        <p:cTn id="32" dur="1" fill="hold">
                                          <p:stCondLst>
                                            <p:cond delay="0"/>
                                          </p:stCondLst>
                                        </p:cTn>
                                        <p:tgtEl>
                                          <p:spTgt spid="27659"/>
                                        </p:tgtEl>
                                        <p:attrNameLst>
                                          <p:attrName>style.visibility</p:attrName>
                                        </p:attrNameLst>
                                      </p:cBhvr>
                                      <p:to>
                                        <p:strVal val="visible"/>
                                      </p:to>
                                    </p:set>
                                    <p:animEffect transition="in" filter="blinds(vertical)">
                                      <p:cBhvr>
                                        <p:cTn id="33" dur="500"/>
                                        <p:tgtEl>
                                          <p:spTgt spid="27659"/>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2765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2766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2765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2765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276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p:bldP spid="27651" grpId="0"/>
      <p:bldP spid="27652" grpId="0"/>
      <p:bldP spid="27654" grpId="0"/>
      <p:bldP spid="27655" grpId="0" animBg="1"/>
      <p:bldP spid="27656" grpId="0"/>
      <p:bldP spid="27658" grpId="0"/>
      <p:bldP spid="27659" grpId="0" animBg="1"/>
      <p:bldP spid="2766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228600" y="304799"/>
            <a:ext cx="2895600" cy="1465263"/>
          </a:xfrm>
        </p:spPr>
        <p:txBody>
          <a:bodyPr>
            <a:normAutofit fontScale="90000"/>
          </a:bodyPr>
          <a:lstStyle/>
          <a:p>
            <a:r>
              <a:rPr lang="zh-CN" altLang="en-US" sz="3200" b="1" dirty="0">
                <a:ea typeface="黑体" pitchFamily="49" charset="-122"/>
              </a:rPr>
              <a:t>脑室和脑脊液</a:t>
            </a:r>
            <a:r>
              <a:rPr lang="en-US" altLang="zh-CN" sz="3200" dirty="0"/>
              <a:t/>
            </a:r>
            <a:br>
              <a:rPr lang="en-US" altLang="zh-CN" sz="3200" dirty="0"/>
            </a:br>
            <a:r>
              <a:rPr lang="en-US" altLang="zh-CN" sz="3200" dirty="0" smtClean="0"/>
              <a:t>Ventricle </a:t>
            </a:r>
            <a:r>
              <a:rPr lang="en-US" altLang="zh-CN" sz="3200" dirty="0"/>
              <a:t>and cerebrospinal fluid</a:t>
            </a:r>
            <a:endParaRPr lang="zh-CN" altLang="en-US" sz="3200" b="1" dirty="0">
              <a:ea typeface="黑体" pitchFamily="49" charset="-122"/>
            </a:endParaRPr>
          </a:p>
        </p:txBody>
      </p:sp>
      <p:pic>
        <p:nvPicPr>
          <p:cNvPr id="77827" name="Picture 3" descr="8-14"/>
          <p:cNvPicPr>
            <a:picLocks noChangeAspect="1" noChangeArrowheads="1"/>
          </p:cNvPicPr>
          <p:nvPr/>
        </p:nvPicPr>
        <p:blipFill>
          <a:blip r:embed="rId2" cstate="print"/>
          <a:srcRect/>
          <a:stretch>
            <a:fillRect/>
          </a:stretch>
        </p:blipFill>
        <p:spPr bwMode="auto">
          <a:xfrm>
            <a:off x="3289300" y="304800"/>
            <a:ext cx="5854700" cy="6321425"/>
          </a:xfrm>
          <a:prstGeom prst="rect">
            <a:avLst/>
          </a:prstGeom>
          <a:noFill/>
          <a:ln w="9525">
            <a:noFill/>
            <a:miter lim="800000"/>
            <a:headEnd/>
            <a:tailEnd/>
          </a:ln>
        </p:spPr>
      </p:pic>
      <p:sp>
        <p:nvSpPr>
          <p:cNvPr id="77828" name="Rectangle 4"/>
          <p:cNvSpPr>
            <a:spLocks noChangeArrowheads="1"/>
          </p:cNvSpPr>
          <p:nvPr/>
        </p:nvSpPr>
        <p:spPr bwMode="auto">
          <a:xfrm>
            <a:off x="228600" y="2971800"/>
            <a:ext cx="2895600" cy="1465263"/>
          </a:xfrm>
          <a:prstGeom prst="rect">
            <a:avLst/>
          </a:prstGeom>
          <a:noFill/>
          <a:ln w="9525">
            <a:noFill/>
            <a:miter lim="800000"/>
            <a:headEnd/>
            <a:tailEnd/>
          </a:ln>
        </p:spPr>
        <p:txBody>
          <a:bodyPr>
            <a:spAutoFit/>
          </a:bodyPr>
          <a:lstStyle/>
          <a:p>
            <a:r>
              <a:rPr lang="en-US" altLang="zh-CN" b="1"/>
              <a:t>Cerebrospinal fluid produced by choroids plexuses in the roof of the ventricles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9698" name="Picture 2" descr="脑室 副本"/>
          <p:cNvPicPr>
            <a:picLocks noChangeAspect="1" noChangeArrowheads="1"/>
          </p:cNvPicPr>
          <p:nvPr/>
        </p:nvPicPr>
        <p:blipFill>
          <a:blip r:embed="rId2" cstate="print">
            <a:lum bright="-30000"/>
          </a:blip>
          <a:srcRect/>
          <a:stretch>
            <a:fillRect/>
          </a:stretch>
        </p:blipFill>
        <p:spPr bwMode="auto">
          <a:xfrm>
            <a:off x="3469704" y="990600"/>
            <a:ext cx="5638800" cy="5295900"/>
          </a:xfrm>
          <a:prstGeom prst="rect">
            <a:avLst/>
          </a:prstGeom>
          <a:noFill/>
          <a:ln w="9525">
            <a:noFill/>
            <a:miter lim="800000"/>
            <a:headEnd/>
            <a:tailEnd/>
          </a:ln>
        </p:spPr>
      </p:pic>
      <p:sp>
        <p:nvSpPr>
          <p:cNvPr id="29699" name="Rectangle 3"/>
          <p:cNvSpPr>
            <a:spLocks noGrp="1" noChangeArrowheads="1"/>
          </p:cNvSpPr>
          <p:nvPr>
            <p:ph type="title"/>
          </p:nvPr>
        </p:nvSpPr>
        <p:spPr>
          <a:xfrm>
            <a:off x="457200" y="228600"/>
            <a:ext cx="4419600" cy="609600"/>
          </a:xfrm>
        </p:spPr>
        <p:txBody>
          <a:bodyPr>
            <a:normAutofit/>
          </a:bodyPr>
          <a:lstStyle/>
          <a:p>
            <a:r>
              <a:rPr lang="zh-CN" altLang="en-US" sz="3200" b="1" dirty="0">
                <a:solidFill>
                  <a:schemeClr val="folHlink"/>
                </a:solidFill>
                <a:ea typeface="黑体" pitchFamily="49" charset="-122"/>
              </a:rPr>
              <a:t>侧脑室</a:t>
            </a:r>
            <a:r>
              <a:rPr lang="en-US" altLang="zh-CN" sz="3200" dirty="0">
                <a:solidFill>
                  <a:schemeClr val="folHlink"/>
                </a:solidFill>
              </a:rPr>
              <a:t>Lateral ventricle</a:t>
            </a:r>
            <a:endParaRPr lang="zh-CN" altLang="en-US" sz="3200" b="1" dirty="0">
              <a:solidFill>
                <a:schemeClr val="folHlink"/>
              </a:solidFill>
              <a:ea typeface="黑体" pitchFamily="49" charset="-122"/>
            </a:endParaRPr>
          </a:p>
        </p:txBody>
      </p:sp>
      <p:sp>
        <p:nvSpPr>
          <p:cNvPr id="29700" name="Text Box 4"/>
          <p:cNvSpPr txBox="1">
            <a:spLocks noChangeArrowheads="1"/>
          </p:cNvSpPr>
          <p:nvPr/>
        </p:nvSpPr>
        <p:spPr bwMode="auto">
          <a:xfrm>
            <a:off x="457200" y="990600"/>
            <a:ext cx="2362200" cy="1006475"/>
          </a:xfrm>
          <a:prstGeom prst="rect">
            <a:avLst/>
          </a:prstGeom>
          <a:solidFill>
            <a:schemeClr val="accent1"/>
          </a:solidFill>
          <a:ln w="9525">
            <a:noFill/>
            <a:miter lim="800000"/>
            <a:headEnd/>
            <a:tailEnd/>
          </a:ln>
        </p:spPr>
        <p:txBody>
          <a:bodyPr lIns="90000" tIns="46800" rIns="90000" bIns="46800" anchor="ctr">
            <a:spAutoFit/>
          </a:bodyPr>
          <a:lstStyle/>
          <a:p>
            <a:pPr eaLnBrk="0" hangingPunct="0">
              <a:spcBef>
                <a:spcPct val="50000"/>
              </a:spcBef>
            </a:pPr>
            <a:r>
              <a:rPr lang="zh-CN" altLang="en-US" sz="2000" b="1" dirty="0">
                <a:latin typeface="Times New Roman" pitchFamily="18" charset="0"/>
              </a:rPr>
              <a:t>是大脑半球内的腔隙，内有大量脉络丛</a:t>
            </a:r>
          </a:p>
        </p:txBody>
      </p:sp>
      <p:sp>
        <p:nvSpPr>
          <p:cNvPr id="29701" name="Text Box 5"/>
          <p:cNvSpPr txBox="1">
            <a:spLocks noChangeArrowheads="1"/>
          </p:cNvSpPr>
          <p:nvPr/>
        </p:nvSpPr>
        <p:spPr bwMode="auto">
          <a:xfrm>
            <a:off x="35496" y="3502492"/>
            <a:ext cx="990600" cy="402291"/>
          </a:xfrm>
          <a:prstGeom prst="rect">
            <a:avLst/>
          </a:prstGeom>
          <a:solidFill>
            <a:srgbClr val="99FFCC"/>
          </a:solidFill>
          <a:ln w="9525">
            <a:noFill/>
            <a:miter lim="800000"/>
            <a:headEnd/>
            <a:tailEnd/>
          </a:ln>
        </p:spPr>
        <p:txBody>
          <a:bodyPr lIns="90000" tIns="46800" rIns="90000" bIns="46800" anchor="ctr">
            <a:spAutoFit/>
          </a:bodyPr>
          <a:lstStyle/>
          <a:p>
            <a:pPr algn="ctr" eaLnBrk="0" hangingPunct="0">
              <a:spcBef>
                <a:spcPct val="50000"/>
              </a:spcBef>
            </a:pPr>
            <a:r>
              <a:rPr lang="zh-CN" altLang="en-US" sz="2000" b="1" dirty="0">
                <a:latin typeface="Times New Roman" pitchFamily="18" charset="0"/>
              </a:rPr>
              <a:t>分四部</a:t>
            </a:r>
          </a:p>
        </p:txBody>
      </p:sp>
      <p:sp>
        <p:nvSpPr>
          <p:cNvPr id="29702" name="AutoShape 6"/>
          <p:cNvSpPr>
            <a:spLocks/>
          </p:cNvSpPr>
          <p:nvPr/>
        </p:nvSpPr>
        <p:spPr bwMode="auto">
          <a:xfrm>
            <a:off x="1026096" y="2667000"/>
            <a:ext cx="304800" cy="1981200"/>
          </a:xfrm>
          <a:prstGeom prst="leftBrace">
            <a:avLst>
              <a:gd name="adj1" fmla="val 54076"/>
              <a:gd name="adj2" fmla="val 50000"/>
            </a:avLst>
          </a:prstGeom>
          <a:noFill/>
          <a:ln w="9525">
            <a:solidFill>
              <a:schemeClr val="tx1"/>
            </a:solidFill>
            <a:round/>
            <a:headEnd/>
            <a:tailEnd/>
          </a:ln>
        </p:spPr>
        <p:txBody>
          <a:bodyPr wrap="none" lIns="90000" tIns="46800" rIns="90000" bIns="46800" anchor="ctr"/>
          <a:lstStyle/>
          <a:p>
            <a:endParaRPr lang="zh-CN" altLang="en-US"/>
          </a:p>
        </p:txBody>
      </p:sp>
      <p:sp>
        <p:nvSpPr>
          <p:cNvPr id="29703" name="Text Box 7"/>
          <p:cNvSpPr txBox="1">
            <a:spLocks noChangeArrowheads="1"/>
          </p:cNvSpPr>
          <p:nvPr/>
        </p:nvSpPr>
        <p:spPr bwMode="auto">
          <a:xfrm>
            <a:off x="1330896" y="2664292"/>
            <a:ext cx="2438400" cy="402291"/>
          </a:xfrm>
          <a:prstGeom prst="rect">
            <a:avLst/>
          </a:prstGeom>
          <a:solidFill>
            <a:srgbClr val="99FFCC"/>
          </a:solidFill>
          <a:ln w="9525">
            <a:noFill/>
            <a:miter lim="800000"/>
            <a:headEnd/>
            <a:tailEnd/>
          </a:ln>
        </p:spPr>
        <p:txBody>
          <a:bodyPr lIns="90000" tIns="46800" rIns="90000" bIns="46800" anchor="ctr">
            <a:spAutoFit/>
          </a:bodyPr>
          <a:lstStyle/>
          <a:p>
            <a:pPr eaLnBrk="0" hangingPunct="0">
              <a:spcBef>
                <a:spcPct val="50000"/>
              </a:spcBef>
            </a:pPr>
            <a:r>
              <a:rPr lang="zh-CN" altLang="en-US" sz="2000" b="1" dirty="0">
                <a:latin typeface="Times New Roman" pitchFamily="18" charset="0"/>
              </a:rPr>
              <a:t>中央部：位于顶叶</a:t>
            </a:r>
          </a:p>
        </p:txBody>
      </p:sp>
      <p:sp>
        <p:nvSpPr>
          <p:cNvPr id="29704" name="Line 8"/>
          <p:cNvSpPr>
            <a:spLocks noChangeShapeType="1"/>
          </p:cNvSpPr>
          <p:nvPr/>
        </p:nvSpPr>
        <p:spPr bwMode="auto">
          <a:xfrm flipV="1">
            <a:off x="6477000" y="990600"/>
            <a:ext cx="0" cy="1524000"/>
          </a:xfrm>
          <a:prstGeom prst="line">
            <a:avLst/>
          </a:prstGeom>
          <a:noFill/>
          <a:ln w="19050">
            <a:solidFill>
              <a:srgbClr val="66FF33"/>
            </a:solidFill>
            <a:round/>
            <a:headEnd/>
            <a:tailEnd/>
          </a:ln>
        </p:spPr>
        <p:txBody>
          <a:bodyPr/>
          <a:lstStyle/>
          <a:p>
            <a:endParaRPr lang="zh-CN" altLang="en-US"/>
          </a:p>
        </p:txBody>
      </p:sp>
      <p:sp>
        <p:nvSpPr>
          <p:cNvPr id="29705" name="Text Box 9"/>
          <p:cNvSpPr txBox="1">
            <a:spLocks noChangeArrowheads="1"/>
          </p:cNvSpPr>
          <p:nvPr/>
        </p:nvSpPr>
        <p:spPr bwMode="auto">
          <a:xfrm>
            <a:off x="5867400" y="609600"/>
            <a:ext cx="1371600" cy="396875"/>
          </a:xfrm>
          <a:prstGeom prst="rect">
            <a:avLst/>
          </a:prstGeom>
          <a:noFill/>
          <a:ln w="9525">
            <a:noFill/>
            <a:miter lim="800000"/>
            <a:headEnd/>
            <a:tailEnd/>
          </a:ln>
        </p:spPr>
        <p:txBody>
          <a:bodyPr lIns="90000" tIns="46800" rIns="90000" bIns="46800" anchor="ctr">
            <a:spAutoFit/>
          </a:bodyPr>
          <a:lstStyle/>
          <a:p>
            <a:pPr algn="ctr" eaLnBrk="0" hangingPunct="0">
              <a:spcBef>
                <a:spcPct val="50000"/>
              </a:spcBef>
            </a:pPr>
            <a:r>
              <a:rPr lang="zh-CN" altLang="en-US" sz="2000">
                <a:latin typeface="Times New Roman" pitchFamily="18" charset="0"/>
              </a:rPr>
              <a:t>中央部</a:t>
            </a:r>
          </a:p>
        </p:txBody>
      </p:sp>
      <p:sp>
        <p:nvSpPr>
          <p:cNvPr id="29706" name="Text Box 10"/>
          <p:cNvSpPr txBox="1">
            <a:spLocks noChangeArrowheads="1"/>
          </p:cNvSpPr>
          <p:nvPr/>
        </p:nvSpPr>
        <p:spPr bwMode="auto">
          <a:xfrm>
            <a:off x="1330896" y="3273892"/>
            <a:ext cx="2514600" cy="402291"/>
          </a:xfrm>
          <a:prstGeom prst="rect">
            <a:avLst/>
          </a:prstGeom>
          <a:solidFill>
            <a:srgbClr val="99FFCC"/>
          </a:solidFill>
          <a:ln w="9525">
            <a:noFill/>
            <a:miter lim="800000"/>
            <a:headEnd/>
            <a:tailEnd/>
          </a:ln>
        </p:spPr>
        <p:txBody>
          <a:bodyPr lIns="90000" tIns="46800" rIns="90000" bIns="46800" anchor="ctr">
            <a:spAutoFit/>
          </a:bodyPr>
          <a:lstStyle/>
          <a:p>
            <a:pPr eaLnBrk="0" hangingPunct="0">
              <a:spcBef>
                <a:spcPct val="50000"/>
              </a:spcBef>
            </a:pPr>
            <a:r>
              <a:rPr lang="zh-CN" altLang="en-US" sz="2000" b="1" dirty="0">
                <a:latin typeface="Times New Roman" pitchFamily="18" charset="0"/>
              </a:rPr>
              <a:t>前角：深入颞叶</a:t>
            </a:r>
          </a:p>
        </p:txBody>
      </p:sp>
      <p:sp>
        <p:nvSpPr>
          <p:cNvPr id="29707" name="Line 11"/>
          <p:cNvSpPr>
            <a:spLocks noChangeShapeType="1"/>
          </p:cNvSpPr>
          <p:nvPr/>
        </p:nvSpPr>
        <p:spPr bwMode="auto">
          <a:xfrm flipH="1" flipV="1">
            <a:off x="5486400" y="685800"/>
            <a:ext cx="609600" cy="1905000"/>
          </a:xfrm>
          <a:prstGeom prst="line">
            <a:avLst/>
          </a:prstGeom>
          <a:noFill/>
          <a:ln w="19050">
            <a:solidFill>
              <a:srgbClr val="66FF33"/>
            </a:solidFill>
            <a:round/>
            <a:headEnd/>
            <a:tailEnd/>
          </a:ln>
        </p:spPr>
        <p:txBody>
          <a:bodyPr/>
          <a:lstStyle/>
          <a:p>
            <a:endParaRPr lang="zh-CN" altLang="en-US"/>
          </a:p>
        </p:txBody>
      </p:sp>
      <p:sp>
        <p:nvSpPr>
          <p:cNvPr id="29708" name="Text Box 12"/>
          <p:cNvSpPr txBox="1">
            <a:spLocks noChangeArrowheads="1"/>
          </p:cNvSpPr>
          <p:nvPr/>
        </p:nvSpPr>
        <p:spPr bwMode="auto">
          <a:xfrm>
            <a:off x="4800600" y="304800"/>
            <a:ext cx="1295400" cy="396875"/>
          </a:xfrm>
          <a:prstGeom prst="rect">
            <a:avLst/>
          </a:prstGeom>
          <a:noFill/>
          <a:ln w="9525">
            <a:noFill/>
            <a:miter lim="800000"/>
            <a:headEnd/>
            <a:tailEnd/>
          </a:ln>
        </p:spPr>
        <p:txBody>
          <a:bodyPr lIns="90000" tIns="46800" rIns="90000" bIns="46800" anchor="ctr">
            <a:spAutoFit/>
          </a:bodyPr>
          <a:lstStyle/>
          <a:p>
            <a:pPr algn="ctr" eaLnBrk="0" hangingPunct="0">
              <a:spcBef>
                <a:spcPct val="50000"/>
              </a:spcBef>
            </a:pPr>
            <a:r>
              <a:rPr lang="zh-CN" altLang="en-US" sz="2000" dirty="0">
                <a:latin typeface="Times New Roman" pitchFamily="18" charset="0"/>
              </a:rPr>
              <a:t>前角</a:t>
            </a:r>
          </a:p>
        </p:txBody>
      </p:sp>
      <p:sp>
        <p:nvSpPr>
          <p:cNvPr id="29709" name="Text Box 13"/>
          <p:cNvSpPr txBox="1">
            <a:spLocks noChangeArrowheads="1"/>
          </p:cNvSpPr>
          <p:nvPr/>
        </p:nvSpPr>
        <p:spPr bwMode="auto">
          <a:xfrm>
            <a:off x="1330896" y="3883492"/>
            <a:ext cx="1981200" cy="402291"/>
          </a:xfrm>
          <a:prstGeom prst="rect">
            <a:avLst/>
          </a:prstGeom>
          <a:solidFill>
            <a:srgbClr val="99FFCC"/>
          </a:solidFill>
          <a:ln w="9525">
            <a:noFill/>
            <a:miter lim="800000"/>
            <a:headEnd/>
            <a:tailEnd/>
          </a:ln>
        </p:spPr>
        <p:txBody>
          <a:bodyPr lIns="90000" tIns="46800" rIns="90000" bIns="46800" anchor="ctr">
            <a:spAutoFit/>
          </a:bodyPr>
          <a:lstStyle/>
          <a:p>
            <a:pPr eaLnBrk="0" hangingPunct="0">
              <a:spcBef>
                <a:spcPct val="50000"/>
              </a:spcBef>
            </a:pPr>
            <a:r>
              <a:rPr lang="zh-CN" altLang="en-US" sz="2000" b="1" dirty="0">
                <a:latin typeface="Times New Roman" pitchFamily="18" charset="0"/>
              </a:rPr>
              <a:t>后角：深入枕叶</a:t>
            </a:r>
          </a:p>
        </p:txBody>
      </p:sp>
      <p:sp>
        <p:nvSpPr>
          <p:cNvPr id="78862" name="Text Box 14"/>
          <p:cNvSpPr txBox="1">
            <a:spLocks noChangeArrowheads="1"/>
          </p:cNvSpPr>
          <p:nvPr/>
        </p:nvSpPr>
        <p:spPr bwMode="auto">
          <a:xfrm>
            <a:off x="1711896" y="2656355"/>
            <a:ext cx="2133600" cy="402291"/>
          </a:xfrm>
          <a:prstGeom prst="rect">
            <a:avLst/>
          </a:prstGeom>
          <a:noFill/>
          <a:ln w="9525">
            <a:noFill/>
            <a:miter lim="800000"/>
            <a:headEnd/>
            <a:tailEnd/>
          </a:ln>
        </p:spPr>
        <p:txBody>
          <a:bodyPr lIns="90000" tIns="46800" rIns="90000" bIns="46800" anchor="ctr">
            <a:spAutoFit/>
          </a:bodyPr>
          <a:lstStyle/>
          <a:p>
            <a:pPr eaLnBrk="0" hangingPunct="0">
              <a:spcBef>
                <a:spcPct val="50000"/>
              </a:spcBef>
            </a:pPr>
            <a:endParaRPr lang="zh-CN" altLang="zh-CN" sz="2000" b="1">
              <a:latin typeface="Times New Roman" pitchFamily="18" charset="0"/>
            </a:endParaRPr>
          </a:p>
        </p:txBody>
      </p:sp>
      <p:sp>
        <p:nvSpPr>
          <p:cNvPr id="29711" name="Line 15"/>
          <p:cNvSpPr>
            <a:spLocks noChangeShapeType="1"/>
          </p:cNvSpPr>
          <p:nvPr/>
        </p:nvSpPr>
        <p:spPr bwMode="auto">
          <a:xfrm flipV="1">
            <a:off x="7239000" y="1295400"/>
            <a:ext cx="914400" cy="1524000"/>
          </a:xfrm>
          <a:prstGeom prst="line">
            <a:avLst/>
          </a:prstGeom>
          <a:noFill/>
          <a:ln w="19050">
            <a:solidFill>
              <a:srgbClr val="66FF33"/>
            </a:solidFill>
            <a:round/>
            <a:headEnd/>
            <a:tailEnd/>
          </a:ln>
        </p:spPr>
        <p:txBody>
          <a:bodyPr/>
          <a:lstStyle/>
          <a:p>
            <a:endParaRPr lang="zh-CN" altLang="en-US"/>
          </a:p>
        </p:txBody>
      </p:sp>
      <p:sp>
        <p:nvSpPr>
          <p:cNvPr id="29712" name="Text Box 16"/>
          <p:cNvSpPr txBox="1">
            <a:spLocks noChangeArrowheads="1"/>
          </p:cNvSpPr>
          <p:nvPr/>
        </p:nvSpPr>
        <p:spPr bwMode="auto">
          <a:xfrm>
            <a:off x="7848600" y="982663"/>
            <a:ext cx="838200" cy="396875"/>
          </a:xfrm>
          <a:prstGeom prst="rect">
            <a:avLst/>
          </a:prstGeom>
          <a:noFill/>
          <a:ln w="9525">
            <a:noFill/>
            <a:miter lim="800000"/>
            <a:headEnd/>
            <a:tailEnd/>
          </a:ln>
        </p:spPr>
        <p:txBody>
          <a:bodyPr lIns="90000" tIns="46800" rIns="90000" bIns="46800" anchor="ctr">
            <a:spAutoFit/>
          </a:bodyPr>
          <a:lstStyle/>
          <a:p>
            <a:pPr algn="ctr" eaLnBrk="0" hangingPunct="0">
              <a:spcBef>
                <a:spcPct val="50000"/>
              </a:spcBef>
            </a:pPr>
            <a:r>
              <a:rPr lang="zh-CN" altLang="en-US" sz="2000">
                <a:latin typeface="Times New Roman" pitchFamily="18" charset="0"/>
              </a:rPr>
              <a:t>后角</a:t>
            </a:r>
          </a:p>
        </p:txBody>
      </p:sp>
      <p:sp>
        <p:nvSpPr>
          <p:cNvPr id="29713" name="Text Box 17"/>
          <p:cNvSpPr txBox="1">
            <a:spLocks noChangeArrowheads="1"/>
          </p:cNvSpPr>
          <p:nvPr/>
        </p:nvSpPr>
        <p:spPr bwMode="auto">
          <a:xfrm>
            <a:off x="1330896" y="4340692"/>
            <a:ext cx="2286000" cy="402291"/>
          </a:xfrm>
          <a:prstGeom prst="rect">
            <a:avLst/>
          </a:prstGeom>
          <a:solidFill>
            <a:srgbClr val="99FFCC"/>
          </a:solidFill>
          <a:ln w="9525">
            <a:noFill/>
            <a:miter lim="800000"/>
            <a:headEnd/>
            <a:tailEnd/>
          </a:ln>
        </p:spPr>
        <p:txBody>
          <a:bodyPr lIns="90000" tIns="46800" rIns="90000" bIns="46800" anchor="ctr">
            <a:spAutoFit/>
          </a:bodyPr>
          <a:lstStyle/>
          <a:p>
            <a:pPr eaLnBrk="0" hangingPunct="0">
              <a:spcBef>
                <a:spcPct val="50000"/>
              </a:spcBef>
            </a:pPr>
            <a:r>
              <a:rPr lang="zh-CN" altLang="en-US" sz="2000" b="1" dirty="0">
                <a:latin typeface="Times New Roman" pitchFamily="18" charset="0"/>
              </a:rPr>
              <a:t>下角：深入颞叶</a:t>
            </a:r>
          </a:p>
        </p:txBody>
      </p:sp>
      <p:sp>
        <p:nvSpPr>
          <p:cNvPr id="29714" name="Line 18"/>
          <p:cNvSpPr>
            <a:spLocks noChangeShapeType="1"/>
          </p:cNvSpPr>
          <p:nvPr/>
        </p:nvSpPr>
        <p:spPr bwMode="auto">
          <a:xfrm>
            <a:off x="6400800" y="3505200"/>
            <a:ext cx="0" cy="2209800"/>
          </a:xfrm>
          <a:prstGeom prst="line">
            <a:avLst/>
          </a:prstGeom>
          <a:noFill/>
          <a:ln w="19050">
            <a:solidFill>
              <a:srgbClr val="66FF33"/>
            </a:solidFill>
            <a:round/>
            <a:headEnd/>
            <a:tailEnd/>
          </a:ln>
        </p:spPr>
        <p:txBody>
          <a:bodyPr/>
          <a:lstStyle/>
          <a:p>
            <a:endParaRPr lang="zh-CN" altLang="en-US"/>
          </a:p>
        </p:txBody>
      </p:sp>
      <p:sp>
        <p:nvSpPr>
          <p:cNvPr id="29715" name="Text Box 19"/>
          <p:cNvSpPr txBox="1">
            <a:spLocks noChangeArrowheads="1"/>
          </p:cNvSpPr>
          <p:nvPr/>
        </p:nvSpPr>
        <p:spPr bwMode="auto">
          <a:xfrm>
            <a:off x="5791200" y="5638800"/>
            <a:ext cx="1143000" cy="396875"/>
          </a:xfrm>
          <a:prstGeom prst="rect">
            <a:avLst/>
          </a:prstGeom>
          <a:noFill/>
          <a:ln w="9525">
            <a:noFill/>
            <a:miter lim="800000"/>
            <a:headEnd/>
            <a:tailEnd/>
          </a:ln>
        </p:spPr>
        <p:txBody>
          <a:bodyPr lIns="90000" tIns="46800" rIns="90000" bIns="46800" anchor="ctr">
            <a:spAutoFit/>
          </a:bodyPr>
          <a:lstStyle/>
          <a:p>
            <a:pPr algn="ctr" eaLnBrk="0" hangingPunct="0">
              <a:spcBef>
                <a:spcPct val="50000"/>
              </a:spcBef>
            </a:pPr>
            <a:r>
              <a:rPr lang="zh-CN" altLang="en-US" sz="2000">
                <a:latin typeface="Times New Roman" pitchFamily="18" charset="0"/>
              </a:rPr>
              <a:t>下角</a:t>
            </a:r>
          </a:p>
        </p:txBody>
      </p:sp>
      <p:sp>
        <p:nvSpPr>
          <p:cNvPr id="29716" name="Line 20"/>
          <p:cNvSpPr>
            <a:spLocks noChangeShapeType="1"/>
          </p:cNvSpPr>
          <p:nvPr/>
        </p:nvSpPr>
        <p:spPr bwMode="auto">
          <a:xfrm>
            <a:off x="6858000" y="3276600"/>
            <a:ext cx="1066800" cy="2133600"/>
          </a:xfrm>
          <a:prstGeom prst="line">
            <a:avLst/>
          </a:prstGeom>
          <a:noFill/>
          <a:ln w="19050">
            <a:solidFill>
              <a:srgbClr val="66FF33"/>
            </a:solidFill>
            <a:round/>
            <a:headEnd/>
            <a:tailEnd/>
          </a:ln>
        </p:spPr>
        <p:txBody>
          <a:bodyPr/>
          <a:lstStyle/>
          <a:p>
            <a:endParaRPr lang="zh-CN" altLang="en-US"/>
          </a:p>
        </p:txBody>
      </p:sp>
      <p:sp>
        <p:nvSpPr>
          <p:cNvPr id="29717" name="Text Box 21"/>
          <p:cNvSpPr txBox="1">
            <a:spLocks noChangeArrowheads="1"/>
          </p:cNvSpPr>
          <p:nvPr/>
        </p:nvSpPr>
        <p:spPr bwMode="auto">
          <a:xfrm>
            <a:off x="6705600" y="5257800"/>
            <a:ext cx="2438400" cy="396875"/>
          </a:xfrm>
          <a:prstGeom prst="rect">
            <a:avLst/>
          </a:prstGeom>
          <a:noFill/>
          <a:ln w="9525">
            <a:noFill/>
            <a:miter lim="800000"/>
            <a:headEnd/>
            <a:tailEnd/>
          </a:ln>
        </p:spPr>
        <p:txBody>
          <a:bodyPr lIns="90000" tIns="46800" rIns="90000" bIns="46800" anchor="ctr">
            <a:spAutoFit/>
          </a:bodyPr>
          <a:lstStyle/>
          <a:p>
            <a:pPr algn="ctr" eaLnBrk="0" hangingPunct="0">
              <a:spcBef>
                <a:spcPct val="50000"/>
              </a:spcBef>
            </a:pPr>
            <a:r>
              <a:rPr lang="zh-CN" altLang="en-US" sz="2000">
                <a:latin typeface="Times New Roman" pitchFamily="18" charset="0"/>
              </a:rPr>
              <a:t>侧脑室脉络丛</a:t>
            </a:r>
          </a:p>
        </p:txBody>
      </p:sp>
      <p:sp>
        <p:nvSpPr>
          <p:cNvPr id="29718" name="Text Box 22"/>
          <p:cNvSpPr txBox="1">
            <a:spLocks noChangeArrowheads="1"/>
          </p:cNvSpPr>
          <p:nvPr/>
        </p:nvSpPr>
        <p:spPr bwMode="auto">
          <a:xfrm>
            <a:off x="304800" y="5257800"/>
            <a:ext cx="3048000" cy="701675"/>
          </a:xfrm>
          <a:prstGeom prst="rect">
            <a:avLst/>
          </a:prstGeom>
          <a:solidFill>
            <a:schemeClr val="accent1"/>
          </a:solidFill>
          <a:ln w="9525">
            <a:noFill/>
            <a:miter lim="800000"/>
            <a:headEnd/>
            <a:tailEnd/>
          </a:ln>
        </p:spPr>
        <p:txBody>
          <a:bodyPr lIns="90000" tIns="46800" rIns="90000" bIns="46800" anchor="ctr">
            <a:spAutoFit/>
          </a:bodyPr>
          <a:lstStyle/>
          <a:p>
            <a:pPr eaLnBrk="0" hangingPunct="0">
              <a:spcBef>
                <a:spcPct val="50000"/>
              </a:spcBef>
            </a:pPr>
            <a:r>
              <a:rPr lang="zh-CN" altLang="en-US" sz="2000" b="1">
                <a:latin typeface="Times New Roman" pitchFamily="18" charset="0"/>
              </a:rPr>
              <a:t>侧脑室的脑脊液经室间孔流入第三脑室</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slide(fromTop)">
                                      <p:cBhvr>
                                        <p:cTn id="7" dur="500"/>
                                        <p:tgtEl>
                                          <p:spTgt spid="2969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iterate type="lt">
                                    <p:tmPct val="100000"/>
                                  </p:iterate>
                                  <p:childTnLst>
                                    <p:set>
                                      <p:cBhvr>
                                        <p:cTn id="11" dur="1" fill="hold">
                                          <p:stCondLst>
                                            <p:cond delay="0"/>
                                          </p:stCondLst>
                                        </p:cTn>
                                        <p:tgtEl>
                                          <p:spTgt spid="29700"/>
                                        </p:tgtEl>
                                        <p:attrNameLst>
                                          <p:attrName>style.visibility</p:attrName>
                                        </p:attrNameLst>
                                      </p:cBhvr>
                                      <p:to>
                                        <p:strVal val="visible"/>
                                      </p:to>
                                    </p:set>
                                    <p:animEffect transition="in" filter="blinds(vertical)">
                                      <p:cBhvr>
                                        <p:cTn id="12" dur="75"/>
                                        <p:tgtEl>
                                          <p:spTgt spid="2970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9698"/>
                                        </p:tgtEl>
                                        <p:attrNameLst>
                                          <p:attrName>style.visibility</p:attrName>
                                        </p:attrNameLst>
                                      </p:cBhvr>
                                      <p:to>
                                        <p:strVal val="visible"/>
                                      </p:to>
                                    </p:set>
                                    <p:animEffect transition="in" filter="checkerboard(across)">
                                      <p:cBhvr>
                                        <p:cTn id="17" dur="500"/>
                                        <p:tgtEl>
                                          <p:spTgt spid="2969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2970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2970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5" fill="hold" grpId="0" nodeType="clickEffect">
                                  <p:stCondLst>
                                    <p:cond delay="0"/>
                                  </p:stCondLst>
                                  <p:iterate type="lt">
                                    <p:tmPct val="100000"/>
                                  </p:iterate>
                                  <p:childTnLst>
                                    <p:set>
                                      <p:cBhvr>
                                        <p:cTn id="29" dur="1" fill="hold">
                                          <p:stCondLst>
                                            <p:cond delay="0"/>
                                          </p:stCondLst>
                                        </p:cTn>
                                        <p:tgtEl>
                                          <p:spTgt spid="29703"/>
                                        </p:tgtEl>
                                        <p:attrNameLst>
                                          <p:attrName>style.visibility</p:attrName>
                                        </p:attrNameLst>
                                      </p:cBhvr>
                                      <p:to>
                                        <p:strVal val="visible"/>
                                      </p:to>
                                    </p:set>
                                    <p:animEffect transition="in" filter="blinds(vertical)">
                                      <p:cBhvr>
                                        <p:cTn id="30" dur="75"/>
                                        <p:tgtEl>
                                          <p:spTgt spid="29703"/>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970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970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5" fill="hold" grpId="0" nodeType="clickEffect">
                                  <p:stCondLst>
                                    <p:cond delay="0"/>
                                  </p:stCondLst>
                                  <p:iterate type="lt">
                                    <p:tmPct val="100000"/>
                                  </p:iterate>
                                  <p:childTnLst>
                                    <p:set>
                                      <p:cBhvr>
                                        <p:cTn id="42" dur="1" fill="hold">
                                          <p:stCondLst>
                                            <p:cond delay="0"/>
                                          </p:stCondLst>
                                        </p:cTn>
                                        <p:tgtEl>
                                          <p:spTgt spid="29706"/>
                                        </p:tgtEl>
                                        <p:attrNameLst>
                                          <p:attrName>style.visibility</p:attrName>
                                        </p:attrNameLst>
                                      </p:cBhvr>
                                      <p:to>
                                        <p:strVal val="visible"/>
                                      </p:to>
                                    </p:set>
                                    <p:animEffect transition="in" filter="blinds(vertical)">
                                      <p:cBhvr>
                                        <p:cTn id="43" dur="75"/>
                                        <p:tgtEl>
                                          <p:spTgt spid="2970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2970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2970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type="lt">
                                    <p:tmAbs val="75"/>
                                  </p:iterate>
                                  <p:childTnLst>
                                    <p:set>
                                      <p:cBhvr>
                                        <p:cTn id="55" dur="1" fill="hold">
                                          <p:stCondLst>
                                            <p:cond delay="74"/>
                                          </p:stCondLst>
                                        </p:cTn>
                                        <p:tgtEl>
                                          <p:spTgt spid="2970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2971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499"/>
                                          </p:stCondLst>
                                        </p:cTn>
                                        <p:tgtEl>
                                          <p:spTgt spid="2971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iterate type="lt">
                                    <p:tmAbs val="75"/>
                                  </p:iterate>
                                  <p:childTnLst>
                                    <p:set>
                                      <p:cBhvr>
                                        <p:cTn id="67" dur="1" fill="hold">
                                          <p:stCondLst>
                                            <p:cond delay="74"/>
                                          </p:stCondLst>
                                        </p:cTn>
                                        <p:tgtEl>
                                          <p:spTgt spid="29713"/>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499"/>
                                          </p:stCondLst>
                                        </p:cTn>
                                        <p:tgtEl>
                                          <p:spTgt spid="2971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499"/>
                                          </p:stCondLst>
                                        </p:cTn>
                                        <p:tgtEl>
                                          <p:spTgt spid="2971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499"/>
                                          </p:stCondLst>
                                        </p:cTn>
                                        <p:tgtEl>
                                          <p:spTgt spid="29716"/>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499"/>
                                          </p:stCondLst>
                                        </p:cTn>
                                        <p:tgtEl>
                                          <p:spTgt spid="29717"/>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3" presetClass="entr" presetSubtype="5" fill="hold" grpId="0" nodeType="clickEffect">
                                  <p:stCondLst>
                                    <p:cond delay="0"/>
                                  </p:stCondLst>
                                  <p:iterate type="lt">
                                    <p:tmPct val="100000"/>
                                  </p:iterate>
                                  <p:childTnLst>
                                    <p:set>
                                      <p:cBhvr>
                                        <p:cTn id="87" dur="1" fill="hold">
                                          <p:stCondLst>
                                            <p:cond delay="0"/>
                                          </p:stCondLst>
                                        </p:cTn>
                                        <p:tgtEl>
                                          <p:spTgt spid="29718"/>
                                        </p:tgtEl>
                                        <p:attrNameLst>
                                          <p:attrName>style.visibility</p:attrName>
                                        </p:attrNameLst>
                                      </p:cBhvr>
                                      <p:to>
                                        <p:strVal val="visible"/>
                                      </p:to>
                                    </p:set>
                                    <p:animEffect transition="in" filter="blinds(vertical)">
                                      <p:cBhvr>
                                        <p:cTn id="88" dur="75"/>
                                        <p:tgtEl>
                                          <p:spTgt spid="29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9700" grpId="0" animBg="1"/>
      <p:bldP spid="29701" grpId="0" animBg="1"/>
      <p:bldP spid="29702" grpId="0" animBg="1"/>
      <p:bldP spid="29703" grpId="0" bldLvl="0" animBg="1"/>
      <p:bldP spid="29704" grpId="0" animBg="1"/>
      <p:bldP spid="29705" grpId="0"/>
      <p:bldP spid="29706" grpId="0" animBg="1"/>
      <p:bldP spid="29707" grpId="0" animBg="1"/>
      <p:bldP spid="29708" grpId="0"/>
      <p:bldP spid="29709" grpId="0" animBg="1"/>
      <p:bldP spid="29711" grpId="0" animBg="1"/>
      <p:bldP spid="29712" grpId="0"/>
      <p:bldP spid="29713" grpId="0" bldLvl="0" animBg="1"/>
      <p:bldP spid="29714" grpId="0" animBg="1"/>
      <p:bldP spid="29715" grpId="0"/>
      <p:bldP spid="29716" grpId="0" animBg="1"/>
      <p:bldP spid="29717" grpId="0"/>
      <p:bldP spid="297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en-US" altLang="zh-CN" dirty="0" err="1" smtClean="0"/>
              <a:t>Struc</a:t>
            </a:r>
            <a:endParaRPr lang="zh-CN" altLang="en-US" dirty="0" smtClean="0"/>
          </a:p>
        </p:txBody>
      </p:sp>
      <p:sp>
        <p:nvSpPr>
          <p:cNvPr id="33795" name="矩形 3"/>
          <p:cNvSpPr>
            <a:spLocks noChangeArrowheads="1"/>
          </p:cNvSpPr>
          <p:nvPr/>
        </p:nvSpPr>
        <p:spPr bwMode="auto">
          <a:xfrm>
            <a:off x="0" y="644525"/>
            <a:ext cx="9144000" cy="1728788"/>
          </a:xfrm>
          <a:prstGeom prst="rect">
            <a:avLst/>
          </a:prstGeom>
          <a:solidFill>
            <a:srgbClr val="0000FF"/>
          </a:solidFill>
          <a:ln w="9525">
            <a:solidFill>
              <a:srgbClr val="FFFFCC"/>
            </a:solidFill>
            <a:miter lim="800000"/>
            <a:headEnd/>
            <a:tailEnd/>
          </a:ln>
        </p:spPr>
        <p:txBody>
          <a:bodyPr tIns="108000" bIns="108000" anchor="ctr"/>
          <a:lstStyle/>
          <a:p>
            <a:pPr algn="ctr"/>
            <a:r>
              <a:rPr lang="zh-CN" altLang="en-US" sz="2800" b="1">
                <a:solidFill>
                  <a:srgbClr val="FFFF00"/>
                </a:solidFill>
                <a:latin typeface="黑体" pitchFamily="49" charset="-122"/>
                <a:ea typeface="黑体" pitchFamily="49" charset="-122"/>
              </a:rPr>
              <a:t>课后讨论主题</a:t>
            </a:r>
            <a:endParaRPr lang="en-US" altLang="zh-CN" sz="2800" b="1">
              <a:solidFill>
                <a:srgbClr val="FFFF00"/>
              </a:solidFill>
              <a:latin typeface="黑体" pitchFamily="49" charset="-122"/>
              <a:ea typeface="黑体" pitchFamily="49" charset="-122"/>
            </a:endParaRPr>
          </a:p>
          <a:p>
            <a:pPr algn="ctr"/>
            <a:r>
              <a:rPr lang="en-US" altLang="zh-CN" sz="2800" b="1">
                <a:solidFill>
                  <a:srgbClr val="FFFF00"/>
                </a:solidFill>
                <a:latin typeface="Times New Roman" pitchFamily="18" charset="0"/>
                <a:ea typeface="黑体" pitchFamily="49" charset="-122"/>
                <a:cs typeface="Times New Roman" pitchFamily="18" charset="0"/>
              </a:rPr>
              <a:t>Discussion topic after-class</a:t>
            </a:r>
            <a:endParaRPr lang="zh-CN" altLang="en-US" sz="2800" b="1">
              <a:solidFill>
                <a:srgbClr val="FFFF00"/>
              </a:solidFill>
              <a:latin typeface="Times New Roman" pitchFamily="18" charset="0"/>
              <a:ea typeface="黑体" pitchFamily="49" charset="-122"/>
              <a:cs typeface="Times New Roman" pitchFamily="18" charset="0"/>
            </a:endParaRPr>
          </a:p>
        </p:txBody>
      </p:sp>
      <p:sp>
        <p:nvSpPr>
          <p:cNvPr id="33796" name="TextBox 7"/>
          <p:cNvSpPr txBox="1">
            <a:spLocks noChangeArrowheads="1"/>
          </p:cNvSpPr>
          <p:nvPr/>
        </p:nvSpPr>
        <p:spPr bwMode="auto">
          <a:xfrm>
            <a:off x="3065581" y="3140968"/>
            <a:ext cx="3541290" cy="1815882"/>
          </a:xfrm>
          <a:prstGeom prst="rect">
            <a:avLst/>
          </a:prstGeom>
          <a:noFill/>
          <a:ln w="9525">
            <a:noFill/>
            <a:miter lim="800000"/>
            <a:headEnd/>
            <a:tailEnd/>
          </a:ln>
        </p:spPr>
        <p:txBody>
          <a:bodyPr wrap="none">
            <a:spAutoFit/>
          </a:bodyPr>
          <a:lstStyle/>
          <a:p>
            <a:pPr algn="ctr"/>
            <a:endParaRPr lang="en-US" altLang="zh-CN" sz="2800" b="1" dirty="0" smtClean="0">
              <a:latin typeface="Times New Roman" pitchFamily="18" charset="0"/>
              <a:ea typeface="黑体" pitchFamily="49" charset="-122"/>
              <a:cs typeface="Times New Roman" pitchFamily="18" charset="0"/>
            </a:endParaRPr>
          </a:p>
          <a:p>
            <a:pPr algn="ctr"/>
            <a:r>
              <a:rPr lang="zh-CN" altLang="en-US" sz="2800" b="1" dirty="0" smtClean="0">
                <a:latin typeface="Times New Roman" pitchFamily="18" charset="0"/>
                <a:ea typeface="黑体" pitchFamily="49" charset="-122"/>
                <a:cs typeface="Times New Roman" pitchFamily="18" charset="0"/>
              </a:rPr>
              <a:t>大脑的结构 </a:t>
            </a:r>
            <a:endParaRPr lang="en-US" altLang="zh-CN" sz="2800" b="1" dirty="0" smtClean="0">
              <a:latin typeface="Times New Roman" pitchFamily="18" charset="0"/>
              <a:ea typeface="黑体" pitchFamily="49" charset="-122"/>
              <a:cs typeface="Times New Roman" pitchFamily="18" charset="0"/>
            </a:endParaRPr>
          </a:p>
          <a:p>
            <a:pPr algn="ctr"/>
            <a:r>
              <a:rPr lang="en-US" altLang="zh-CN" sz="2800" b="1" dirty="0" smtClean="0">
                <a:latin typeface="Times New Roman" pitchFamily="18" charset="0"/>
                <a:ea typeface="黑体" pitchFamily="49" charset="-122"/>
                <a:cs typeface="Times New Roman" pitchFamily="18" charset="0"/>
              </a:rPr>
              <a:t>Structure of the brain</a:t>
            </a:r>
          </a:p>
          <a:p>
            <a:pPr algn="ctr"/>
            <a:endParaRPr lang="en-US" altLang="zh-CN" sz="2800" b="1" dirty="0" smtClean="0">
              <a:latin typeface="Times New Roman" pitchFamily="18" charset="0"/>
              <a:ea typeface="黑体" pitchFamily="49" charset="-122"/>
              <a:cs typeface="Times New Roman"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Rectangle 2"/>
          <p:cNvSpPr>
            <a:spLocks noGrp="1" noChangeArrowheads="1"/>
          </p:cNvSpPr>
          <p:nvPr>
            <p:ph type="body" sz="half" idx="1"/>
          </p:nvPr>
        </p:nvSpPr>
        <p:spPr>
          <a:xfrm>
            <a:off x="395536" y="854224"/>
            <a:ext cx="3352800" cy="990600"/>
          </a:xfrm>
          <a:solidFill>
            <a:schemeClr val="bg2"/>
          </a:solidFill>
        </p:spPr>
        <p:txBody>
          <a:bodyPr/>
          <a:lstStyle/>
          <a:p>
            <a:pPr marL="495300" indent="-495300" eaLnBrk="1" hangingPunct="1">
              <a:buFont typeface="Wingdings" pitchFamily="2" charset="2"/>
              <a:buNone/>
            </a:pPr>
            <a:r>
              <a:rPr lang="zh-CN" altLang="en-US" sz="1800" b="1" dirty="0">
                <a:solidFill>
                  <a:schemeClr val="bg1"/>
                </a:solidFill>
                <a:latin typeface="黑体" pitchFamily="49" charset="-122"/>
                <a:ea typeface="黑体" pitchFamily="49" charset="-122"/>
              </a:rPr>
              <a:t>位于椎管内</a:t>
            </a:r>
          </a:p>
          <a:p>
            <a:pPr marL="495300" indent="-495300" eaLnBrk="1" hangingPunct="1">
              <a:buFont typeface="Wingdings" pitchFamily="2" charset="2"/>
              <a:buNone/>
            </a:pPr>
            <a:r>
              <a:rPr lang="zh-CN" altLang="en-US" sz="1800" b="1" dirty="0">
                <a:solidFill>
                  <a:schemeClr val="bg1"/>
                </a:solidFill>
                <a:latin typeface="黑体" pitchFamily="49" charset="-122"/>
                <a:ea typeface="黑体" pitchFamily="49" charset="-122"/>
              </a:rPr>
              <a:t>上平枕骨大孔与延髓相连，下止于第</a:t>
            </a:r>
            <a:r>
              <a:rPr lang="en-US" altLang="zh-CN" sz="1800" b="1" dirty="0">
                <a:solidFill>
                  <a:schemeClr val="bg1"/>
                </a:solidFill>
                <a:latin typeface="黑体" pitchFamily="49" charset="-122"/>
                <a:ea typeface="黑体" pitchFamily="49" charset="-122"/>
              </a:rPr>
              <a:t>1</a:t>
            </a:r>
            <a:r>
              <a:rPr lang="zh-CN" altLang="en-US" sz="1800" b="1" dirty="0">
                <a:solidFill>
                  <a:schemeClr val="bg1"/>
                </a:solidFill>
                <a:latin typeface="黑体" pitchFamily="49" charset="-122"/>
                <a:ea typeface="黑体" pitchFamily="49" charset="-122"/>
              </a:rPr>
              <a:t>腰椎体下缘。</a:t>
            </a:r>
            <a:endParaRPr lang="zh-CN" altLang="en-US" sz="1800" dirty="0">
              <a:solidFill>
                <a:schemeClr val="bg1"/>
              </a:solidFill>
              <a:latin typeface="黑体" pitchFamily="49" charset="-122"/>
              <a:ea typeface="黑体" pitchFamily="49" charset="-122"/>
            </a:endParaRPr>
          </a:p>
        </p:txBody>
      </p:sp>
      <p:pic>
        <p:nvPicPr>
          <p:cNvPr id="79875" name="Picture 3" descr="脊髓7"/>
          <p:cNvPicPr>
            <a:picLocks noGrp="1" noChangeAspect="1" noChangeArrowheads="1"/>
          </p:cNvPicPr>
          <p:nvPr>
            <p:ph sz="half" idx="2"/>
          </p:nvPr>
        </p:nvPicPr>
        <p:blipFill>
          <a:blip r:embed="rId2" cstate="print"/>
          <a:srcRect/>
          <a:stretch>
            <a:fillRect/>
          </a:stretch>
        </p:blipFill>
        <p:spPr>
          <a:xfrm>
            <a:off x="4724400" y="0"/>
            <a:ext cx="2443163" cy="6858000"/>
          </a:xfrm>
        </p:spPr>
      </p:pic>
      <p:sp>
        <p:nvSpPr>
          <p:cNvPr id="79876" name="Rectangle 4"/>
          <p:cNvSpPr>
            <a:spLocks noChangeArrowheads="1"/>
          </p:cNvSpPr>
          <p:nvPr/>
        </p:nvSpPr>
        <p:spPr bwMode="auto">
          <a:xfrm>
            <a:off x="0" y="152400"/>
            <a:ext cx="4211960" cy="584775"/>
          </a:xfrm>
          <a:prstGeom prst="rect">
            <a:avLst/>
          </a:prstGeom>
          <a:noFill/>
          <a:ln w="9525">
            <a:noFill/>
            <a:miter lim="800000"/>
            <a:headEnd/>
            <a:tailEnd/>
          </a:ln>
        </p:spPr>
        <p:txBody>
          <a:bodyPr wrap="square">
            <a:spAutoFit/>
          </a:bodyPr>
          <a:lstStyle/>
          <a:p>
            <a:pPr algn="ctr"/>
            <a:r>
              <a:rPr lang="zh-CN" altLang="en-US" sz="3200" b="1" dirty="0" smtClean="0">
                <a:solidFill>
                  <a:srgbClr val="0000FF"/>
                </a:solidFill>
                <a:ea typeface="黑体" pitchFamily="49" charset="-122"/>
              </a:rPr>
              <a:t>脊髓</a:t>
            </a:r>
            <a:r>
              <a:rPr lang="en-US" altLang="zh-CN" sz="3200" b="1" dirty="0" smtClean="0">
                <a:solidFill>
                  <a:srgbClr val="0000FF"/>
                </a:solidFill>
              </a:rPr>
              <a:t>Spinal </a:t>
            </a:r>
            <a:r>
              <a:rPr lang="en-US" altLang="zh-CN" sz="3200" b="1" dirty="0">
                <a:solidFill>
                  <a:srgbClr val="0000FF"/>
                </a:solidFill>
              </a:rPr>
              <a:t>cord</a:t>
            </a:r>
            <a:endParaRPr lang="zh-CN" altLang="en-US" sz="3200" b="1" dirty="0">
              <a:solidFill>
                <a:srgbClr val="0000FF"/>
              </a:solidFill>
              <a:ea typeface="黑体" pitchFamily="49" charset="-122"/>
            </a:endParaRPr>
          </a:p>
        </p:txBody>
      </p:sp>
      <p:pic>
        <p:nvPicPr>
          <p:cNvPr id="79877" name="Picture 5" descr="脊髓6"/>
          <p:cNvPicPr>
            <a:picLocks noChangeAspect="1" noChangeArrowheads="1"/>
          </p:cNvPicPr>
          <p:nvPr/>
        </p:nvPicPr>
        <p:blipFill>
          <a:blip r:embed="rId3" cstate="print">
            <a:lum bright="-12000" contrast="30000"/>
          </a:blip>
          <a:srcRect/>
          <a:stretch>
            <a:fillRect/>
          </a:stretch>
        </p:blipFill>
        <p:spPr bwMode="auto">
          <a:xfrm>
            <a:off x="3581400" y="457200"/>
            <a:ext cx="1346200" cy="5759450"/>
          </a:xfrm>
          <a:prstGeom prst="rect">
            <a:avLst/>
          </a:prstGeom>
          <a:noFill/>
          <a:ln w="9525">
            <a:noFill/>
            <a:miter lim="800000"/>
            <a:headEnd/>
            <a:tailEnd/>
          </a:ln>
        </p:spPr>
      </p:pic>
      <p:pic>
        <p:nvPicPr>
          <p:cNvPr id="79878" name="Picture 6" descr="马尾"/>
          <p:cNvPicPr>
            <a:picLocks noChangeAspect="1" noChangeArrowheads="1"/>
          </p:cNvPicPr>
          <p:nvPr/>
        </p:nvPicPr>
        <p:blipFill>
          <a:blip r:embed="rId4" cstate="print">
            <a:lum bright="-18000" contrast="18000"/>
          </a:blip>
          <a:srcRect/>
          <a:stretch>
            <a:fillRect/>
          </a:stretch>
        </p:blipFill>
        <p:spPr bwMode="auto">
          <a:xfrm>
            <a:off x="1371600" y="1905000"/>
            <a:ext cx="1898650" cy="4724400"/>
          </a:xfrm>
          <a:prstGeom prst="rect">
            <a:avLst/>
          </a:prstGeom>
          <a:noFill/>
          <a:ln w="9525">
            <a:noFill/>
            <a:miter lim="800000"/>
            <a:headEnd/>
            <a:tailEnd/>
          </a:ln>
        </p:spPr>
      </p:pic>
      <p:pic>
        <p:nvPicPr>
          <p:cNvPr id="79879" name="Picture 7" descr="脊髓1"/>
          <p:cNvPicPr>
            <a:picLocks noChangeAspect="1" noChangeArrowheads="1"/>
          </p:cNvPicPr>
          <p:nvPr/>
        </p:nvPicPr>
        <p:blipFill>
          <a:blip r:embed="rId5" cstate="print">
            <a:lum bright="-18000" contrast="30000"/>
          </a:blip>
          <a:srcRect/>
          <a:stretch>
            <a:fillRect/>
          </a:stretch>
        </p:blipFill>
        <p:spPr bwMode="auto">
          <a:xfrm>
            <a:off x="7239000" y="228600"/>
            <a:ext cx="1765300" cy="6335713"/>
          </a:xfrm>
          <a:prstGeom prst="rect">
            <a:avLst/>
          </a:prstGeom>
          <a:noFill/>
          <a:ln w="9525">
            <a:noFill/>
            <a:miter lim="800000"/>
            <a:headEnd/>
            <a:tailEnd/>
          </a:ln>
        </p:spPr>
      </p:pic>
    </p:spTree>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8-9"/>
          <p:cNvPicPr>
            <a:picLocks noChangeAspect="1" noChangeArrowheads="1"/>
          </p:cNvPicPr>
          <p:nvPr/>
        </p:nvPicPr>
        <p:blipFill>
          <a:blip r:embed="rId2" cstate="print"/>
          <a:srcRect/>
          <a:stretch>
            <a:fillRect/>
          </a:stretch>
        </p:blipFill>
        <p:spPr bwMode="auto">
          <a:xfrm>
            <a:off x="609600" y="436563"/>
            <a:ext cx="7162800" cy="5842000"/>
          </a:xfrm>
          <a:prstGeom prst="rect">
            <a:avLst/>
          </a:prstGeom>
          <a:solidFill>
            <a:schemeClr val="bg2"/>
          </a:solid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150938" y="214313"/>
            <a:ext cx="7793037" cy="90487"/>
          </a:xfrm>
        </p:spPr>
        <p:txBody>
          <a:bodyPr>
            <a:normAutofit fontScale="90000"/>
          </a:bodyPr>
          <a:lstStyle/>
          <a:p>
            <a:pPr eaLnBrk="1" hangingPunct="1"/>
            <a:endParaRPr lang="zh-CN" altLang="zh-CN" sz="4000"/>
          </a:p>
        </p:txBody>
      </p:sp>
      <p:pic>
        <p:nvPicPr>
          <p:cNvPr id="81923" name="Picture 3" descr="脊髓1"/>
          <p:cNvPicPr>
            <a:picLocks noGrp="1" noChangeAspect="1" noChangeArrowheads="1"/>
          </p:cNvPicPr>
          <p:nvPr>
            <p:ph sz="half" idx="2"/>
          </p:nvPr>
        </p:nvPicPr>
        <p:blipFill>
          <a:blip r:embed="rId2" cstate="print"/>
          <a:srcRect/>
          <a:stretch>
            <a:fillRect/>
          </a:stretch>
        </p:blipFill>
        <p:spPr>
          <a:xfrm>
            <a:off x="4211638" y="404813"/>
            <a:ext cx="4932362" cy="3638550"/>
          </a:xfrm>
        </p:spPr>
      </p:pic>
      <p:pic>
        <p:nvPicPr>
          <p:cNvPr id="81924" name="Picture 4" descr="Sc 9"/>
          <p:cNvPicPr>
            <a:picLocks noChangeAspect="1" noChangeArrowheads="1"/>
          </p:cNvPicPr>
          <p:nvPr/>
        </p:nvPicPr>
        <p:blipFill>
          <a:blip r:embed="rId3" cstate="print"/>
          <a:srcRect/>
          <a:stretch>
            <a:fillRect/>
          </a:stretch>
        </p:blipFill>
        <p:spPr bwMode="auto">
          <a:xfrm>
            <a:off x="539750" y="2420938"/>
            <a:ext cx="3530600" cy="3494087"/>
          </a:xfrm>
          <a:prstGeom prst="rect">
            <a:avLst/>
          </a:prstGeom>
          <a:noFill/>
          <a:ln w="9525">
            <a:noFill/>
            <a:miter lim="800000"/>
            <a:headEnd/>
            <a:tailEnd/>
          </a:ln>
        </p:spPr>
      </p:pic>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1187624" y="476672"/>
            <a:ext cx="7056784" cy="1384995"/>
          </a:xfrm>
          <a:prstGeom prst="rect">
            <a:avLst/>
          </a:prstGeom>
          <a:solidFill>
            <a:schemeClr val="accent1"/>
          </a:solidFill>
          <a:ln w="9525">
            <a:noFill/>
            <a:miter lim="800000"/>
            <a:headEnd/>
            <a:tailEnd/>
          </a:ln>
        </p:spPr>
        <p:txBody>
          <a:bodyPr wrap="square">
            <a:spAutoFit/>
          </a:bodyPr>
          <a:lstStyle/>
          <a:p>
            <a:r>
              <a:rPr lang="zh-CN" altLang="en-US" sz="2800" b="1" dirty="0" smtClean="0">
                <a:latin typeface="Times New Roman" pitchFamily="18" charset="0"/>
              </a:rPr>
              <a:t>第一节：神经系统</a:t>
            </a:r>
            <a:r>
              <a:rPr lang="zh-CN" altLang="en-US" sz="2800" b="1" dirty="0">
                <a:latin typeface="Times New Roman" pitchFamily="18" charset="0"/>
              </a:rPr>
              <a:t>的</a:t>
            </a:r>
            <a:r>
              <a:rPr lang="zh-CN" altLang="en-US" sz="2800" b="1" dirty="0" smtClean="0">
                <a:latin typeface="Times New Roman" pitchFamily="18" charset="0"/>
              </a:rPr>
              <a:t>结构</a:t>
            </a:r>
            <a:endParaRPr lang="en-US" altLang="zh-CN" sz="2800" b="1" dirty="0" smtClean="0">
              <a:latin typeface="Times New Roman" pitchFamily="18" charset="0"/>
            </a:endParaRPr>
          </a:p>
          <a:p>
            <a:r>
              <a:rPr lang="en-US" altLang="zh-CN" sz="2800" b="1" dirty="0" smtClean="0">
                <a:latin typeface="Times New Roman" pitchFamily="18" charset="0"/>
                <a:ea typeface="黑体" pitchFamily="49" charset="-122"/>
              </a:rPr>
              <a:t> </a:t>
            </a:r>
            <a:r>
              <a:rPr lang="zh-CN" altLang="en-US" sz="2000" b="1" dirty="0" smtClean="0">
                <a:ea typeface="黑体" pitchFamily="49" charset="-122"/>
              </a:rPr>
              <a:t>（参考：学习通“资料” </a:t>
            </a:r>
            <a:r>
              <a:rPr lang="en-US" altLang="zh-CN" sz="2000" b="1" dirty="0" smtClean="0">
                <a:ea typeface="黑体" pitchFamily="49" charset="-122"/>
              </a:rPr>
              <a:t>-</a:t>
            </a:r>
            <a:r>
              <a:rPr lang="zh-CN" altLang="en-US" sz="2000" b="1" dirty="0" smtClean="0">
                <a:ea typeface="黑体" pitchFamily="49" charset="-122"/>
              </a:rPr>
              <a:t>神经解剖学部分教材扫描）</a:t>
            </a:r>
            <a:endParaRPr lang="en-US" altLang="zh-CN" sz="2000" b="1" dirty="0" smtClean="0">
              <a:latin typeface="Times New Roman" pitchFamily="18" charset="0"/>
            </a:endParaRPr>
          </a:p>
          <a:p>
            <a:r>
              <a:rPr lang="en-US" altLang="zh-CN" sz="2800" b="1" dirty="0" smtClean="0">
                <a:latin typeface="Times New Roman" pitchFamily="18" charset="0"/>
              </a:rPr>
              <a:t> Section 1: Structure </a:t>
            </a:r>
            <a:r>
              <a:rPr lang="en-US" altLang="zh-CN" sz="2800" b="1" dirty="0">
                <a:latin typeface="Times New Roman" pitchFamily="18" charset="0"/>
              </a:rPr>
              <a:t>of Nervous System</a:t>
            </a:r>
            <a:endParaRPr lang="zh-CN" altLang="en-US" sz="2800" b="1" dirty="0">
              <a:latin typeface="Times New Roman" pitchFamily="18" charset="0"/>
            </a:endParaRPr>
          </a:p>
        </p:txBody>
      </p:sp>
      <p:sp>
        <p:nvSpPr>
          <p:cNvPr id="56323" name="Rectangle 3"/>
          <p:cNvSpPr>
            <a:spLocks noChangeArrowheads="1"/>
          </p:cNvSpPr>
          <p:nvPr/>
        </p:nvSpPr>
        <p:spPr bwMode="auto">
          <a:xfrm>
            <a:off x="228600" y="2286000"/>
            <a:ext cx="1785145" cy="738664"/>
          </a:xfrm>
          <a:prstGeom prst="rect">
            <a:avLst/>
          </a:prstGeom>
          <a:solidFill>
            <a:srgbClr val="99FFCC"/>
          </a:solidFill>
          <a:ln w="9525">
            <a:noFill/>
            <a:miter lim="800000"/>
            <a:headEnd/>
            <a:tailEnd/>
          </a:ln>
        </p:spPr>
        <p:txBody>
          <a:bodyPr wrap="square">
            <a:spAutoFit/>
          </a:bodyPr>
          <a:lstStyle/>
          <a:p>
            <a:pPr algn="ctr"/>
            <a:r>
              <a:rPr lang="zh-CN" altLang="en-US" sz="2400" b="1" dirty="0">
                <a:latin typeface="Times New Roman" pitchFamily="18" charset="0"/>
              </a:rPr>
              <a:t>    中枢部</a:t>
            </a:r>
            <a:r>
              <a:rPr lang="en-US" altLang="zh-CN" b="1" dirty="0">
                <a:latin typeface="Times New Roman" pitchFamily="18" charset="0"/>
              </a:rPr>
              <a:t>Central part</a:t>
            </a:r>
            <a:endParaRPr lang="zh-CN" altLang="en-US" b="1" dirty="0">
              <a:latin typeface="Times New Roman" pitchFamily="18" charset="0"/>
            </a:endParaRPr>
          </a:p>
        </p:txBody>
      </p:sp>
      <p:sp>
        <p:nvSpPr>
          <p:cNvPr id="56324" name="Rectangle 4"/>
          <p:cNvSpPr>
            <a:spLocks noChangeArrowheads="1"/>
          </p:cNvSpPr>
          <p:nvPr/>
        </p:nvSpPr>
        <p:spPr bwMode="auto">
          <a:xfrm>
            <a:off x="228600" y="4437112"/>
            <a:ext cx="1714500" cy="738664"/>
          </a:xfrm>
          <a:prstGeom prst="rect">
            <a:avLst/>
          </a:prstGeom>
          <a:solidFill>
            <a:srgbClr val="99FFCC"/>
          </a:solidFill>
          <a:ln w="9525">
            <a:noFill/>
            <a:miter lim="800000"/>
            <a:headEnd/>
            <a:tailEnd/>
          </a:ln>
        </p:spPr>
        <p:txBody>
          <a:bodyPr wrap="square">
            <a:spAutoFit/>
          </a:bodyPr>
          <a:lstStyle/>
          <a:p>
            <a:pPr algn="ctr"/>
            <a:r>
              <a:rPr lang="zh-CN" altLang="en-US" sz="2400" b="1" dirty="0">
                <a:latin typeface="Times New Roman" pitchFamily="18" charset="0"/>
              </a:rPr>
              <a:t>周围部</a:t>
            </a:r>
            <a:r>
              <a:rPr lang="en-US" altLang="zh-CN" b="1" dirty="0">
                <a:latin typeface="Times New Roman" pitchFamily="18" charset="0"/>
              </a:rPr>
              <a:t>Peripheral part</a:t>
            </a:r>
            <a:endParaRPr lang="zh-CN" altLang="en-US" b="1" dirty="0">
              <a:latin typeface="Times New Roman" pitchFamily="18" charset="0"/>
            </a:endParaRPr>
          </a:p>
        </p:txBody>
      </p:sp>
      <p:grpSp>
        <p:nvGrpSpPr>
          <p:cNvPr id="2" name="Group 5"/>
          <p:cNvGrpSpPr>
            <a:grpSpLocks/>
          </p:cNvGrpSpPr>
          <p:nvPr/>
        </p:nvGrpSpPr>
        <p:grpSpPr bwMode="auto">
          <a:xfrm>
            <a:off x="2247900" y="2286000"/>
            <a:ext cx="1460502" cy="1552576"/>
            <a:chOff x="0" y="0"/>
            <a:chExt cx="920" cy="978"/>
          </a:xfrm>
        </p:grpSpPr>
        <p:sp>
          <p:nvSpPr>
            <p:cNvPr id="56333" name="Rectangle 6"/>
            <p:cNvSpPr>
              <a:spLocks noChangeArrowheads="1"/>
            </p:cNvSpPr>
            <p:nvPr/>
          </p:nvSpPr>
          <p:spPr bwMode="auto">
            <a:xfrm>
              <a:off x="13" y="0"/>
              <a:ext cx="907" cy="485"/>
            </a:xfrm>
            <a:prstGeom prst="rect">
              <a:avLst/>
            </a:prstGeom>
            <a:solidFill>
              <a:srgbClr val="99FFCC"/>
            </a:solidFill>
            <a:ln w="9525">
              <a:noFill/>
              <a:miter lim="800000"/>
              <a:headEnd/>
              <a:tailEnd/>
            </a:ln>
          </p:spPr>
          <p:txBody>
            <a:bodyPr wrap="square">
              <a:spAutoFit/>
            </a:bodyPr>
            <a:lstStyle/>
            <a:p>
              <a:r>
                <a:rPr lang="zh-CN" altLang="en-US" sz="2400" b="1" dirty="0" smtClean="0">
                  <a:latin typeface="Times New Roman" pitchFamily="18" charset="0"/>
                </a:rPr>
                <a:t>脑</a:t>
              </a:r>
              <a:endParaRPr lang="en-US" altLang="zh-CN" sz="2400" b="1" dirty="0" smtClean="0">
                <a:latin typeface="Times New Roman" pitchFamily="18" charset="0"/>
              </a:endParaRPr>
            </a:p>
            <a:p>
              <a:r>
                <a:rPr lang="en-US" altLang="zh-CN" sz="2000" b="1" dirty="0" smtClean="0">
                  <a:latin typeface="Times New Roman" pitchFamily="18" charset="0"/>
                </a:rPr>
                <a:t>Brain</a:t>
              </a:r>
              <a:endParaRPr lang="zh-CN" altLang="en-US" sz="2000" b="1" dirty="0">
                <a:latin typeface="Times New Roman" pitchFamily="18" charset="0"/>
              </a:endParaRPr>
            </a:p>
          </p:txBody>
        </p:sp>
        <p:sp>
          <p:nvSpPr>
            <p:cNvPr id="56334" name="Rectangle 7"/>
            <p:cNvSpPr>
              <a:spLocks noChangeArrowheads="1"/>
            </p:cNvSpPr>
            <p:nvPr/>
          </p:nvSpPr>
          <p:spPr bwMode="auto">
            <a:xfrm>
              <a:off x="0" y="493"/>
              <a:ext cx="910" cy="485"/>
            </a:xfrm>
            <a:prstGeom prst="rect">
              <a:avLst/>
            </a:prstGeom>
            <a:solidFill>
              <a:srgbClr val="99FFCC"/>
            </a:solidFill>
            <a:ln w="9525">
              <a:noFill/>
              <a:miter lim="800000"/>
              <a:headEnd/>
              <a:tailEnd/>
            </a:ln>
          </p:spPr>
          <p:txBody>
            <a:bodyPr wrap="none">
              <a:spAutoFit/>
            </a:bodyPr>
            <a:lstStyle/>
            <a:p>
              <a:r>
                <a:rPr lang="zh-CN" altLang="en-US" sz="2400" b="1" dirty="0">
                  <a:latin typeface="Times New Roman" pitchFamily="18" charset="0"/>
                </a:rPr>
                <a:t>脊髓 </a:t>
              </a:r>
              <a:endParaRPr lang="en-US" altLang="zh-CN" sz="2400" b="1" dirty="0" smtClean="0">
                <a:latin typeface="Times New Roman" pitchFamily="18" charset="0"/>
              </a:endParaRPr>
            </a:p>
            <a:p>
              <a:r>
                <a:rPr lang="en-US" altLang="zh-CN" sz="2000" b="1" dirty="0" smtClean="0">
                  <a:latin typeface="Times New Roman" pitchFamily="18" charset="0"/>
                </a:rPr>
                <a:t>Spinal cord</a:t>
              </a:r>
              <a:endParaRPr lang="zh-CN" altLang="en-US" sz="2000" b="1" dirty="0">
                <a:latin typeface="Times New Roman" pitchFamily="18" charset="0"/>
              </a:endParaRPr>
            </a:p>
          </p:txBody>
        </p:sp>
      </p:grpSp>
      <p:grpSp>
        <p:nvGrpSpPr>
          <p:cNvPr id="3" name="Group 8"/>
          <p:cNvGrpSpPr>
            <a:grpSpLocks/>
          </p:cNvGrpSpPr>
          <p:nvPr/>
        </p:nvGrpSpPr>
        <p:grpSpPr bwMode="auto">
          <a:xfrm>
            <a:off x="1259770" y="4191000"/>
            <a:ext cx="2950987" cy="2046289"/>
            <a:chOff x="-517" y="0"/>
            <a:chExt cx="1673" cy="1289"/>
          </a:xfrm>
        </p:grpSpPr>
        <p:sp>
          <p:nvSpPr>
            <p:cNvPr id="56330" name="Rectangle 9"/>
            <p:cNvSpPr>
              <a:spLocks noChangeArrowheads="1"/>
            </p:cNvSpPr>
            <p:nvPr/>
          </p:nvSpPr>
          <p:spPr bwMode="auto">
            <a:xfrm>
              <a:off x="13" y="382"/>
              <a:ext cx="1021" cy="446"/>
            </a:xfrm>
            <a:prstGeom prst="rect">
              <a:avLst/>
            </a:prstGeom>
            <a:solidFill>
              <a:srgbClr val="99FFCC"/>
            </a:solidFill>
            <a:ln w="9525">
              <a:noFill/>
              <a:miter lim="800000"/>
              <a:headEnd/>
              <a:tailEnd/>
            </a:ln>
          </p:spPr>
          <p:txBody>
            <a:bodyPr wrap="square">
              <a:spAutoFit/>
            </a:bodyPr>
            <a:lstStyle/>
            <a:p>
              <a:r>
                <a:rPr lang="en-US" altLang="zh-CN" sz="2000" b="1" dirty="0">
                  <a:latin typeface="Times New Roman" pitchFamily="18" charset="0"/>
                </a:rPr>
                <a:t>31</a:t>
              </a:r>
              <a:r>
                <a:rPr lang="zh-CN" altLang="en-US" sz="2000" b="1" dirty="0">
                  <a:latin typeface="Times New Roman" pitchFamily="18" charset="0"/>
                </a:rPr>
                <a:t>对</a:t>
              </a:r>
              <a:r>
                <a:rPr lang="zh-CN" altLang="en-US" sz="2000" b="1" dirty="0" smtClean="0">
                  <a:latin typeface="Times New Roman" pitchFamily="18" charset="0"/>
                </a:rPr>
                <a:t>脊神经</a:t>
              </a:r>
              <a:endParaRPr lang="en-US" altLang="zh-CN" sz="2000" b="1" dirty="0" smtClean="0">
                <a:latin typeface="Times New Roman" pitchFamily="18" charset="0"/>
              </a:endParaRPr>
            </a:p>
            <a:p>
              <a:r>
                <a:rPr lang="en-US" altLang="zh-CN" sz="2000" b="1" dirty="0" smtClean="0">
                  <a:latin typeface="Times New Roman" pitchFamily="18" charset="0"/>
                </a:rPr>
                <a:t>Spinal nerves</a:t>
              </a:r>
              <a:endParaRPr lang="zh-CN" altLang="en-US" sz="2000" b="1" dirty="0">
                <a:latin typeface="Times New Roman" pitchFamily="18" charset="0"/>
              </a:endParaRPr>
            </a:p>
          </p:txBody>
        </p:sp>
        <p:sp>
          <p:nvSpPr>
            <p:cNvPr id="56331" name="Rectangle 10"/>
            <p:cNvSpPr>
              <a:spLocks noChangeArrowheads="1"/>
            </p:cNvSpPr>
            <p:nvPr/>
          </p:nvSpPr>
          <p:spPr bwMode="auto">
            <a:xfrm>
              <a:off x="0" y="0"/>
              <a:ext cx="1075" cy="446"/>
            </a:xfrm>
            <a:prstGeom prst="rect">
              <a:avLst/>
            </a:prstGeom>
            <a:solidFill>
              <a:srgbClr val="99FFCC"/>
            </a:solidFill>
            <a:ln w="9525">
              <a:noFill/>
              <a:miter lim="800000"/>
              <a:headEnd/>
              <a:tailEnd/>
            </a:ln>
          </p:spPr>
          <p:txBody>
            <a:bodyPr wrap="square">
              <a:spAutoFit/>
            </a:bodyPr>
            <a:lstStyle/>
            <a:p>
              <a:r>
                <a:rPr lang="en-US" altLang="zh-CN" sz="2000" b="1" dirty="0">
                  <a:latin typeface="Times New Roman" pitchFamily="18" charset="0"/>
                </a:rPr>
                <a:t>12</a:t>
              </a:r>
              <a:r>
                <a:rPr lang="zh-CN" altLang="en-US" sz="2000" b="1" dirty="0">
                  <a:latin typeface="Times New Roman" pitchFamily="18" charset="0"/>
                </a:rPr>
                <a:t>对</a:t>
              </a:r>
              <a:r>
                <a:rPr lang="zh-CN" altLang="en-US" sz="2000" b="1" dirty="0" smtClean="0">
                  <a:latin typeface="Times New Roman" pitchFamily="18" charset="0"/>
                </a:rPr>
                <a:t>脑神经</a:t>
              </a:r>
              <a:endParaRPr lang="en-US" altLang="zh-CN" sz="2000" b="1" dirty="0" smtClean="0">
                <a:latin typeface="Times New Roman" pitchFamily="18" charset="0"/>
              </a:endParaRPr>
            </a:p>
            <a:p>
              <a:r>
                <a:rPr lang="en-US" altLang="zh-CN" sz="2000" b="1" dirty="0" smtClean="0">
                  <a:latin typeface="Times New Roman" pitchFamily="18" charset="0"/>
                </a:rPr>
                <a:t>Cranial nerves</a:t>
              </a:r>
              <a:endParaRPr lang="zh-CN" altLang="en-US" sz="2000" b="1" dirty="0">
                <a:latin typeface="Times New Roman" pitchFamily="18" charset="0"/>
              </a:endParaRPr>
            </a:p>
          </p:txBody>
        </p:sp>
        <p:sp>
          <p:nvSpPr>
            <p:cNvPr id="56332" name="Rectangle 11"/>
            <p:cNvSpPr>
              <a:spLocks noChangeArrowheads="1"/>
            </p:cNvSpPr>
            <p:nvPr/>
          </p:nvSpPr>
          <p:spPr bwMode="auto">
            <a:xfrm>
              <a:off x="-517" y="882"/>
              <a:ext cx="1673" cy="407"/>
            </a:xfrm>
            <a:prstGeom prst="rect">
              <a:avLst/>
            </a:prstGeom>
            <a:solidFill>
              <a:srgbClr val="99FFCC"/>
            </a:solidFill>
            <a:ln w="9525">
              <a:noFill/>
              <a:miter lim="800000"/>
              <a:headEnd/>
              <a:tailEnd/>
            </a:ln>
          </p:spPr>
          <p:txBody>
            <a:bodyPr wrap="square">
              <a:spAutoFit/>
            </a:bodyPr>
            <a:lstStyle/>
            <a:p>
              <a:r>
                <a:rPr lang="zh-CN" altLang="en-US" b="1" dirty="0" smtClean="0">
                  <a:latin typeface="Times New Roman" pitchFamily="18" charset="0"/>
                </a:rPr>
                <a:t>自主神经系统</a:t>
              </a:r>
              <a:endParaRPr lang="en-US" altLang="zh-CN" b="1" dirty="0" smtClean="0">
                <a:latin typeface="Times New Roman" pitchFamily="18" charset="0"/>
              </a:endParaRPr>
            </a:p>
            <a:p>
              <a:r>
                <a:rPr lang="en-US" altLang="zh-CN" b="1" dirty="0" smtClean="0">
                  <a:latin typeface="Times New Roman" pitchFamily="18" charset="0"/>
                </a:rPr>
                <a:t>Autonomic Nervous System</a:t>
              </a:r>
              <a:endParaRPr lang="zh-CN" altLang="en-US" b="1" dirty="0">
                <a:latin typeface="Times New Roman" pitchFamily="18" charset="0"/>
              </a:endParaRPr>
            </a:p>
          </p:txBody>
        </p:sp>
      </p:grpSp>
      <p:sp>
        <p:nvSpPr>
          <p:cNvPr id="56327" name="AutoShape 12"/>
          <p:cNvSpPr>
            <a:spLocks/>
          </p:cNvSpPr>
          <p:nvPr/>
        </p:nvSpPr>
        <p:spPr bwMode="auto">
          <a:xfrm>
            <a:off x="2095500" y="2286000"/>
            <a:ext cx="76200" cy="1219200"/>
          </a:xfrm>
          <a:prstGeom prst="leftBrace">
            <a:avLst>
              <a:gd name="adj1" fmla="val 133111"/>
              <a:gd name="adj2" fmla="val 50000"/>
            </a:avLst>
          </a:prstGeom>
          <a:noFill/>
          <a:ln w="38100">
            <a:solidFill>
              <a:schemeClr val="accent2"/>
            </a:solidFill>
            <a:round/>
            <a:headEnd/>
            <a:tailEnd/>
          </a:ln>
        </p:spPr>
        <p:txBody>
          <a:bodyPr wrap="none" anchor="ctr"/>
          <a:lstStyle/>
          <a:p>
            <a:endParaRPr lang="zh-CN" altLang="en-US"/>
          </a:p>
        </p:txBody>
      </p:sp>
      <p:sp>
        <p:nvSpPr>
          <p:cNvPr id="56328" name="AutoShape 13"/>
          <p:cNvSpPr>
            <a:spLocks/>
          </p:cNvSpPr>
          <p:nvPr/>
        </p:nvSpPr>
        <p:spPr bwMode="auto">
          <a:xfrm>
            <a:off x="2019300" y="4267200"/>
            <a:ext cx="176436" cy="1178024"/>
          </a:xfrm>
          <a:prstGeom prst="leftBrace">
            <a:avLst>
              <a:gd name="adj1" fmla="val 79035"/>
              <a:gd name="adj2" fmla="val 50000"/>
            </a:avLst>
          </a:prstGeom>
          <a:noFill/>
          <a:ln w="38100">
            <a:solidFill>
              <a:schemeClr val="accent2"/>
            </a:solidFill>
            <a:round/>
            <a:headEnd/>
            <a:tailEnd/>
          </a:ln>
        </p:spPr>
        <p:txBody>
          <a:bodyPr wrap="none" anchor="ctr"/>
          <a:lstStyle/>
          <a:p>
            <a:endParaRPr lang="zh-CN" altLang="en-US"/>
          </a:p>
        </p:txBody>
      </p:sp>
      <p:pic>
        <p:nvPicPr>
          <p:cNvPr id="56329" name="Picture 14" descr="8-16"/>
          <p:cNvPicPr>
            <a:picLocks noChangeAspect="1" noChangeArrowheads="1"/>
          </p:cNvPicPr>
          <p:nvPr/>
        </p:nvPicPr>
        <p:blipFill>
          <a:blip r:embed="rId2" cstate="print"/>
          <a:srcRect/>
          <a:stretch>
            <a:fillRect/>
          </a:stretch>
        </p:blipFill>
        <p:spPr bwMode="auto">
          <a:xfrm>
            <a:off x="4590384" y="1844824"/>
            <a:ext cx="3582016" cy="4830831"/>
          </a:xfrm>
          <a:prstGeom prst="rect">
            <a:avLst/>
          </a:prstGeom>
          <a:noFill/>
          <a:ln w="9525">
            <a:noFill/>
            <a:miter lim="800000"/>
            <a:headEnd/>
            <a:tailEnd/>
          </a:ln>
        </p:spPr>
      </p:pic>
    </p:spTree>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8-8"/>
          <p:cNvPicPr>
            <a:picLocks noChangeAspect="1" noChangeArrowheads="1"/>
          </p:cNvPicPr>
          <p:nvPr/>
        </p:nvPicPr>
        <p:blipFill>
          <a:blip r:embed="rId2" cstate="print"/>
          <a:srcRect/>
          <a:stretch>
            <a:fillRect/>
          </a:stretch>
        </p:blipFill>
        <p:spPr bwMode="auto">
          <a:xfrm>
            <a:off x="0" y="623888"/>
            <a:ext cx="9144000" cy="561022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en-US" altLang="zh-CN" dirty="0" err="1" smtClean="0"/>
              <a:t>Struc</a:t>
            </a:r>
            <a:endParaRPr lang="zh-CN" altLang="en-US" dirty="0" smtClean="0"/>
          </a:p>
        </p:txBody>
      </p:sp>
      <p:sp>
        <p:nvSpPr>
          <p:cNvPr id="33795" name="矩形 3"/>
          <p:cNvSpPr>
            <a:spLocks noChangeArrowheads="1"/>
          </p:cNvSpPr>
          <p:nvPr/>
        </p:nvSpPr>
        <p:spPr bwMode="auto">
          <a:xfrm>
            <a:off x="0" y="644525"/>
            <a:ext cx="9144000" cy="1728788"/>
          </a:xfrm>
          <a:prstGeom prst="rect">
            <a:avLst/>
          </a:prstGeom>
          <a:solidFill>
            <a:srgbClr val="0000FF"/>
          </a:solidFill>
          <a:ln w="9525">
            <a:solidFill>
              <a:srgbClr val="FFFFCC"/>
            </a:solidFill>
            <a:miter lim="800000"/>
            <a:headEnd/>
            <a:tailEnd/>
          </a:ln>
        </p:spPr>
        <p:txBody>
          <a:bodyPr tIns="108000" bIns="108000" anchor="ctr"/>
          <a:lstStyle/>
          <a:p>
            <a:pPr algn="ctr"/>
            <a:r>
              <a:rPr lang="zh-CN" altLang="en-US" sz="2800" b="1">
                <a:solidFill>
                  <a:srgbClr val="FFFF00"/>
                </a:solidFill>
                <a:latin typeface="黑体" pitchFamily="49" charset="-122"/>
                <a:ea typeface="黑体" pitchFamily="49" charset="-122"/>
              </a:rPr>
              <a:t>课后讨论主题</a:t>
            </a:r>
            <a:endParaRPr lang="en-US" altLang="zh-CN" sz="2800" b="1">
              <a:solidFill>
                <a:srgbClr val="FFFF00"/>
              </a:solidFill>
              <a:latin typeface="黑体" pitchFamily="49" charset="-122"/>
              <a:ea typeface="黑体" pitchFamily="49" charset="-122"/>
            </a:endParaRPr>
          </a:p>
          <a:p>
            <a:pPr algn="ctr"/>
            <a:r>
              <a:rPr lang="en-US" altLang="zh-CN" sz="2800" b="1">
                <a:solidFill>
                  <a:srgbClr val="FFFF00"/>
                </a:solidFill>
                <a:latin typeface="Times New Roman" pitchFamily="18" charset="0"/>
                <a:ea typeface="黑体" pitchFamily="49" charset="-122"/>
                <a:cs typeface="Times New Roman" pitchFamily="18" charset="0"/>
              </a:rPr>
              <a:t>Discussion topic after-class</a:t>
            </a:r>
            <a:endParaRPr lang="zh-CN" altLang="en-US" sz="2800" b="1">
              <a:solidFill>
                <a:srgbClr val="FFFF00"/>
              </a:solidFill>
              <a:latin typeface="Times New Roman" pitchFamily="18" charset="0"/>
              <a:ea typeface="黑体" pitchFamily="49" charset="-122"/>
              <a:cs typeface="Times New Roman" pitchFamily="18" charset="0"/>
            </a:endParaRPr>
          </a:p>
        </p:txBody>
      </p:sp>
      <p:sp>
        <p:nvSpPr>
          <p:cNvPr id="33796" name="TextBox 7"/>
          <p:cNvSpPr txBox="1">
            <a:spLocks noChangeArrowheads="1"/>
          </p:cNvSpPr>
          <p:nvPr/>
        </p:nvSpPr>
        <p:spPr bwMode="auto">
          <a:xfrm>
            <a:off x="1619672" y="3140968"/>
            <a:ext cx="6433108" cy="2246769"/>
          </a:xfrm>
          <a:prstGeom prst="rect">
            <a:avLst/>
          </a:prstGeom>
          <a:noFill/>
          <a:ln w="9525">
            <a:noFill/>
            <a:miter lim="800000"/>
            <a:headEnd/>
            <a:tailEnd/>
          </a:ln>
        </p:spPr>
        <p:txBody>
          <a:bodyPr wrap="none">
            <a:spAutoFit/>
          </a:bodyPr>
          <a:lstStyle/>
          <a:p>
            <a:pPr algn="ctr"/>
            <a:r>
              <a:rPr lang="zh-CN" altLang="en-US" sz="2800" b="1" dirty="0" smtClean="0">
                <a:latin typeface="Times New Roman" pitchFamily="18" charset="0"/>
                <a:ea typeface="黑体" pitchFamily="49" charset="-122"/>
                <a:cs typeface="Times New Roman" pitchFamily="18" charset="0"/>
              </a:rPr>
              <a:t>中枢神经系统的结构</a:t>
            </a:r>
            <a:endParaRPr lang="en-US" altLang="zh-CN" sz="2800" b="1" dirty="0" smtClean="0">
              <a:latin typeface="黑体" pitchFamily="49" charset="-122"/>
              <a:ea typeface="黑体" pitchFamily="49" charset="-122"/>
            </a:endParaRPr>
          </a:p>
          <a:p>
            <a:pPr algn="ctr"/>
            <a:r>
              <a:rPr lang="en-US" altLang="zh-CN" sz="2800" b="1" dirty="0" smtClean="0">
                <a:latin typeface="Times New Roman" pitchFamily="18" charset="0"/>
                <a:ea typeface="黑体" pitchFamily="49" charset="-122"/>
                <a:cs typeface="Times New Roman" pitchFamily="18" charset="0"/>
              </a:rPr>
              <a:t>Structure of the Central Nervous System</a:t>
            </a:r>
          </a:p>
          <a:p>
            <a:pPr algn="ctr"/>
            <a:endParaRPr lang="en-US" altLang="zh-CN" sz="2800" b="1" dirty="0" smtClean="0">
              <a:latin typeface="Times New Roman" pitchFamily="18" charset="0"/>
              <a:ea typeface="黑体" pitchFamily="49" charset="-122"/>
              <a:cs typeface="Times New Roman" pitchFamily="18" charset="0"/>
            </a:endParaRPr>
          </a:p>
          <a:p>
            <a:pPr algn="ctr"/>
            <a:endParaRPr lang="en-US" altLang="zh-CN" sz="2800" b="1" dirty="0" smtClean="0">
              <a:latin typeface="Times New Roman" pitchFamily="18" charset="0"/>
              <a:ea typeface="黑体" pitchFamily="49" charset="-122"/>
              <a:cs typeface="Times New Roman" pitchFamily="18" charset="0"/>
            </a:endParaRPr>
          </a:p>
          <a:p>
            <a:pPr algn="ctr"/>
            <a:endParaRPr lang="en-US" altLang="zh-CN" sz="2800" b="1" dirty="0" smtClean="0">
              <a:latin typeface="Times New Roman" pitchFamily="18" charset="0"/>
              <a:ea typeface="黑体" pitchFamily="49" charset="-122"/>
              <a:cs typeface="Times New Roman"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043608" y="764704"/>
            <a:ext cx="6660976" cy="1600200"/>
          </a:xfrm>
        </p:spPr>
        <p:txBody>
          <a:bodyPr>
            <a:normAutofit fontScale="90000"/>
          </a:bodyPr>
          <a:lstStyle/>
          <a:p>
            <a:r>
              <a:rPr lang="zh-CN" altLang="en-US" sz="3200" b="1" dirty="0">
                <a:solidFill>
                  <a:srgbClr val="002060"/>
                </a:solidFill>
                <a:ea typeface="黑体" pitchFamily="49" charset="-122"/>
              </a:rPr>
              <a:t>二</a:t>
            </a:r>
            <a:r>
              <a:rPr lang="zh-CN" altLang="en-US" sz="3200" b="1" dirty="0" smtClean="0">
                <a:solidFill>
                  <a:srgbClr val="002060"/>
                </a:solidFill>
                <a:ea typeface="黑体" pitchFamily="49" charset="-122"/>
              </a:rPr>
              <a:t>、周围神经系统 </a:t>
            </a:r>
            <a:r>
              <a:rPr lang="en-US" altLang="zh-CN" sz="3200" b="1" dirty="0" smtClean="0">
                <a:solidFill>
                  <a:srgbClr val="002060"/>
                </a:solidFill>
                <a:ea typeface="黑体" pitchFamily="49" charset="-122"/>
              </a:rPr>
              <a:t/>
            </a:r>
            <a:br>
              <a:rPr lang="en-US" altLang="zh-CN" sz="3200" b="1" dirty="0" smtClean="0">
                <a:solidFill>
                  <a:srgbClr val="002060"/>
                </a:solidFill>
                <a:ea typeface="黑体" pitchFamily="49" charset="-122"/>
              </a:rPr>
            </a:br>
            <a:r>
              <a:rPr lang="en-US" altLang="zh-CN" sz="3200" b="1" dirty="0" smtClean="0">
                <a:solidFill>
                  <a:srgbClr val="002060"/>
                </a:solidFill>
                <a:ea typeface="黑体" pitchFamily="49" charset="-122"/>
              </a:rPr>
              <a:t>       </a:t>
            </a:r>
            <a:r>
              <a:rPr lang="en-US" altLang="zh-CN" sz="3200" b="1" dirty="0" err="1" smtClean="0">
                <a:solidFill>
                  <a:srgbClr val="002060"/>
                </a:solidFill>
                <a:latin typeface="Times New Roman" pitchFamily="18" charset="0"/>
              </a:rPr>
              <a:t>Peripherial</a:t>
            </a:r>
            <a:r>
              <a:rPr lang="en-US" altLang="zh-CN" sz="3200" b="1" dirty="0" smtClean="0">
                <a:solidFill>
                  <a:srgbClr val="002060"/>
                </a:solidFill>
                <a:latin typeface="Times New Roman" pitchFamily="18" charset="0"/>
              </a:rPr>
              <a:t> </a:t>
            </a:r>
            <a:r>
              <a:rPr lang="en-US" altLang="zh-CN" sz="3200" b="1" dirty="0" smtClean="0">
                <a:solidFill>
                  <a:srgbClr val="002060"/>
                </a:solidFill>
                <a:latin typeface="Times New Roman" pitchFamily="18" charset="0"/>
                <a:ea typeface="黑体" pitchFamily="49" charset="-122"/>
                <a:cs typeface="Times New Roman" pitchFamily="18" charset="0"/>
              </a:rPr>
              <a:t>Nervous System</a:t>
            </a:r>
            <a:br>
              <a:rPr lang="en-US" altLang="zh-CN" sz="3200" b="1" dirty="0" smtClean="0">
                <a:solidFill>
                  <a:srgbClr val="002060"/>
                </a:solidFill>
                <a:latin typeface="Times New Roman" pitchFamily="18" charset="0"/>
                <a:ea typeface="黑体" pitchFamily="49" charset="-122"/>
                <a:cs typeface="Times New Roman" pitchFamily="18" charset="0"/>
              </a:rPr>
            </a:br>
            <a:r>
              <a:rPr lang="en-US" altLang="zh-CN" sz="3200" b="1" dirty="0" smtClean="0">
                <a:solidFill>
                  <a:srgbClr val="002060"/>
                </a:solidFill>
                <a:latin typeface="Times New Roman" pitchFamily="18" charset="0"/>
                <a:ea typeface="黑体" pitchFamily="49" charset="-122"/>
                <a:cs typeface="Times New Roman" pitchFamily="18" charset="0"/>
              </a:rPr>
              <a:t> </a:t>
            </a:r>
            <a:r>
              <a:rPr lang="en-US" altLang="zh-CN" sz="3200" b="1" dirty="0" smtClean="0">
                <a:solidFill>
                  <a:srgbClr val="002060"/>
                </a:solidFill>
                <a:ea typeface="黑体" pitchFamily="49" charset="-122"/>
              </a:rPr>
              <a:t/>
            </a:r>
            <a:br>
              <a:rPr lang="en-US" altLang="zh-CN" sz="3200" b="1" dirty="0" smtClean="0">
                <a:solidFill>
                  <a:srgbClr val="002060"/>
                </a:solidFill>
                <a:ea typeface="黑体" pitchFamily="49" charset="-122"/>
              </a:rPr>
            </a:br>
            <a:r>
              <a:rPr lang="en-US" altLang="zh-CN" sz="3200" b="1" dirty="0" smtClean="0">
                <a:solidFill>
                  <a:srgbClr val="002060"/>
                </a:solidFill>
                <a:ea typeface="黑体" pitchFamily="49" charset="-122"/>
              </a:rPr>
              <a:t>1. </a:t>
            </a:r>
            <a:r>
              <a:rPr lang="zh-CN" altLang="en-US" sz="3200" b="1" dirty="0" smtClean="0">
                <a:solidFill>
                  <a:srgbClr val="002060"/>
                </a:solidFill>
                <a:ea typeface="黑体" pitchFamily="49" charset="-122"/>
              </a:rPr>
              <a:t>脑神经  </a:t>
            </a:r>
            <a:r>
              <a:rPr lang="en-US" altLang="zh-CN" sz="3200" dirty="0" smtClean="0">
                <a:solidFill>
                  <a:srgbClr val="002060"/>
                </a:solidFill>
                <a:latin typeface="Times New Roman" pitchFamily="18" charset="0"/>
                <a:ea typeface="黑体" pitchFamily="49" charset="-122"/>
                <a:cs typeface="Times New Roman" pitchFamily="18" charset="0"/>
              </a:rPr>
              <a:t>Cranial</a:t>
            </a:r>
            <a:r>
              <a:rPr lang="en-US" altLang="zh-CN" sz="3200" dirty="0" smtClean="0">
                <a:solidFill>
                  <a:srgbClr val="002060"/>
                </a:solidFill>
                <a:latin typeface="Times New Roman" pitchFamily="18" charset="0"/>
                <a:cs typeface="Times New Roman" pitchFamily="18" charset="0"/>
              </a:rPr>
              <a:t> </a:t>
            </a:r>
            <a:r>
              <a:rPr lang="en-US" altLang="zh-CN" sz="3200" dirty="0">
                <a:solidFill>
                  <a:srgbClr val="002060"/>
                </a:solidFill>
                <a:latin typeface="Times New Roman" pitchFamily="18" charset="0"/>
                <a:cs typeface="Times New Roman" pitchFamily="18" charset="0"/>
              </a:rPr>
              <a:t>nerve</a:t>
            </a:r>
            <a:endParaRPr lang="en-US" sz="3200" dirty="0">
              <a:solidFill>
                <a:srgbClr val="002060"/>
              </a:solidFill>
              <a:latin typeface="Times New Roman" pitchFamily="18" charset="0"/>
              <a:ea typeface="黑体" pitchFamily="49" charset="-122"/>
              <a:cs typeface="Times New Roman" pitchFamily="18" charset="0"/>
            </a:endParaRPr>
          </a:p>
        </p:txBody>
      </p:sp>
      <p:pic>
        <p:nvPicPr>
          <p:cNvPr id="83971" name="Picture 3" descr="8-15"/>
          <p:cNvPicPr>
            <a:picLocks noChangeAspect="1" noChangeArrowheads="1"/>
          </p:cNvPicPr>
          <p:nvPr/>
        </p:nvPicPr>
        <p:blipFill>
          <a:blip r:embed="rId2" cstate="print"/>
          <a:srcRect/>
          <a:stretch>
            <a:fillRect/>
          </a:stretch>
        </p:blipFill>
        <p:spPr bwMode="auto">
          <a:xfrm>
            <a:off x="3059832" y="2276872"/>
            <a:ext cx="5924702" cy="3994076"/>
          </a:xfrm>
          <a:prstGeom prst="rect">
            <a:avLst/>
          </a:prstGeom>
          <a:noFill/>
          <a:ln w="9525">
            <a:noFill/>
            <a:miter lim="800000"/>
            <a:headEnd/>
            <a:tailEnd/>
          </a:ln>
        </p:spPr>
      </p:pic>
      <p:sp>
        <p:nvSpPr>
          <p:cNvPr id="83972" name="Rectangle 4"/>
          <p:cNvSpPr>
            <a:spLocks noChangeArrowheads="1"/>
          </p:cNvSpPr>
          <p:nvPr/>
        </p:nvSpPr>
        <p:spPr bwMode="auto">
          <a:xfrm>
            <a:off x="683568" y="2852936"/>
            <a:ext cx="2448272" cy="2400657"/>
          </a:xfrm>
          <a:prstGeom prst="rect">
            <a:avLst/>
          </a:prstGeom>
          <a:noFill/>
          <a:ln w="9525">
            <a:noFill/>
            <a:miter lim="800000"/>
            <a:headEnd/>
            <a:tailEnd/>
          </a:ln>
        </p:spPr>
        <p:txBody>
          <a:bodyPr wrap="square">
            <a:spAutoFit/>
          </a:bodyPr>
          <a:lstStyle/>
          <a:p>
            <a:r>
              <a:rPr lang="zh-CN" altLang="en-US" sz="2000" b="1" dirty="0" smtClean="0">
                <a:solidFill>
                  <a:srgbClr val="002060"/>
                </a:solidFill>
              </a:rPr>
              <a:t>大脑腹侧面</a:t>
            </a:r>
            <a:endParaRPr lang="en-US" altLang="zh-CN" sz="2000" b="1" dirty="0" smtClean="0">
              <a:solidFill>
                <a:srgbClr val="002060"/>
              </a:solidFill>
            </a:endParaRPr>
          </a:p>
          <a:p>
            <a:r>
              <a:rPr lang="en-US" altLang="zh-CN" sz="2000" b="1" dirty="0" smtClean="0">
                <a:solidFill>
                  <a:srgbClr val="002060"/>
                </a:solidFill>
              </a:rPr>
              <a:t>  </a:t>
            </a:r>
            <a:r>
              <a:rPr lang="en-US" altLang="zh-CN" sz="2000" b="1" dirty="0" smtClean="0">
                <a:solidFill>
                  <a:srgbClr val="002060"/>
                </a:solidFill>
                <a:latin typeface="Times New Roman" pitchFamily="18" charset="0"/>
                <a:cs typeface="Times New Roman" pitchFamily="18" charset="0"/>
              </a:rPr>
              <a:t>Ventral </a:t>
            </a:r>
            <a:r>
              <a:rPr lang="en-US" altLang="zh-CN" sz="2000" b="1" dirty="0">
                <a:solidFill>
                  <a:srgbClr val="002060"/>
                </a:solidFill>
                <a:latin typeface="Times New Roman" pitchFamily="18" charset="0"/>
                <a:cs typeface="Times New Roman" pitchFamily="18" charset="0"/>
              </a:rPr>
              <a:t>surface of the </a:t>
            </a:r>
            <a:r>
              <a:rPr lang="en-US" altLang="zh-CN" sz="2000" b="1" dirty="0" smtClean="0">
                <a:solidFill>
                  <a:srgbClr val="002060"/>
                </a:solidFill>
                <a:latin typeface="Times New Roman" pitchFamily="18" charset="0"/>
                <a:cs typeface="Times New Roman" pitchFamily="18" charset="0"/>
              </a:rPr>
              <a:t>brain</a:t>
            </a:r>
          </a:p>
          <a:p>
            <a:endParaRPr lang="en-US" altLang="zh-CN" b="1" dirty="0" smtClean="0">
              <a:latin typeface="Times New Roman" pitchFamily="18" charset="0"/>
              <a:cs typeface="Times New Roman" pitchFamily="18" charset="0"/>
            </a:endParaRPr>
          </a:p>
          <a:p>
            <a:r>
              <a:rPr lang="zh-CN" altLang="en-US" b="1" dirty="0" smtClean="0"/>
              <a:t>  显示脑神经与大脑的联接方式</a:t>
            </a:r>
            <a:endParaRPr lang="en-US" altLang="zh-CN" b="1" dirty="0" smtClean="0"/>
          </a:p>
          <a:p>
            <a:r>
              <a:rPr lang="en-US" altLang="zh-CN" b="1" dirty="0" smtClean="0">
                <a:latin typeface="Times New Roman" pitchFamily="18" charset="0"/>
                <a:cs typeface="Times New Roman" pitchFamily="18" charset="0"/>
              </a:rPr>
              <a:t>   showing </a:t>
            </a:r>
            <a:r>
              <a:rPr lang="en-US" altLang="zh-CN" b="1" dirty="0">
                <a:latin typeface="Times New Roman" pitchFamily="18" charset="0"/>
                <a:cs typeface="Times New Roman" pitchFamily="18" charset="0"/>
              </a:rPr>
              <a:t>attachment of cranial nerves.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a:spLocks noChangeArrowheads="1"/>
          </p:cNvSpPr>
          <p:nvPr/>
        </p:nvSpPr>
        <p:spPr bwMode="auto">
          <a:xfrm>
            <a:off x="228600" y="685800"/>
            <a:ext cx="3733800" cy="5453063"/>
          </a:xfrm>
          <a:prstGeom prst="rect">
            <a:avLst/>
          </a:prstGeom>
          <a:noFill/>
          <a:ln w="9525">
            <a:noFill/>
            <a:miter lim="800000"/>
            <a:headEnd/>
            <a:tailEnd/>
          </a:ln>
        </p:spPr>
        <p:txBody>
          <a:bodyPr>
            <a:spAutoFit/>
          </a:bodyPr>
          <a:lstStyle/>
          <a:p>
            <a:pPr algn="just"/>
            <a:endParaRPr lang="zh-CN" altLang="zh-CN" sz="2000" b="1" dirty="0">
              <a:latin typeface="Times New Roman" pitchFamily="18" charset="0"/>
            </a:endParaRPr>
          </a:p>
          <a:p>
            <a:pPr algn="just">
              <a:lnSpc>
                <a:spcPct val="180000"/>
              </a:lnSpc>
            </a:pPr>
            <a:r>
              <a:rPr lang="zh-CN" altLang="zh-CN" sz="2000" b="1" dirty="0">
                <a:latin typeface="Times New Roman" pitchFamily="18" charset="0"/>
              </a:rPr>
              <a:t> </a:t>
            </a:r>
            <a:r>
              <a:rPr lang="en-US" altLang="zh-CN" sz="2000" b="1" dirty="0">
                <a:latin typeface="Times New Roman" pitchFamily="18" charset="0"/>
              </a:rPr>
              <a:t>Ⅰ </a:t>
            </a:r>
            <a:r>
              <a:rPr lang="zh-CN" altLang="en-US" sz="2000" b="1" dirty="0">
                <a:latin typeface="Times New Roman" pitchFamily="18" charset="0"/>
              </a:rPr>
              <a:t>嗅神经          感觉性</a:t>
            </a:r>
          </a:p>
          <a:p>
            <a:pPr algn="just">
              <a:lnSpc>
                <a:spcPct val="130000"/>
              </a:lnSpc>
            </a:pPr>
            <a:r>
              <a:rPr lang="zh-CN" altLang="zh-CN" sz="2000" b="1" dirty="0">
                <a:latin typeface="Times New Roman" pitchFamily="18" charset="0"/>
              </a:rPr>
              <a:t> </a:t>
            </a:r>
            <a:r>
              <a:rPr lang="en-US" altLang="zh-CN" sz="2000" b="1" dirty="0">
                <a:latin typeface="Times New Roman" pitchFamily="18" charset="0"/>
              </a:rPr>
              <a:t>Ⅱ </a:t>
            </a:r>
            <a:r>
              <a:rPr lang="zh-CN" altLang="en-US" sz="2000" b="1" dirty="0">
                <a:latin typeface="Times New Roman" pitchFamily="18" charset="0"/>
              </a:rPr>
              <a:t>视神经          感觉性</a:t>
            </a:r>
          </a:p>
          <a:p>
            <a:pPr algn="just">
              <a:lnSpc>
                <a:spcPct val="160000"/>
              </a:lnSpc>
            </a:pPr>
            <a:r>
              <a:rPr lang="zh-CN" altLang="zh-CN" sz="2000" b="1" dirty="0">
                <a:latin typeface="Times New Roman" pitchFamily="18" charset="0"/>
              </a:rPr>
              <a:t> </a:t>
            </a:r>
            <a:r>
              <a:rPr lang="en-US" altLang="zh-CN" sz="2000" b="1" dirty="0">
                <a:latin typeface="Times New Roman" pitchFamily="18" charset="0"/>
              </a:rPr>
              <a:t>Ⅲ </a:t>
            </a:r>
            <a:r>
              <a:rPr lang="zh-CN" altLang="en-US" sz="2000" b="1" dirty="0">
                <a:latin typeface="Times New Roman" pitchFamily="18" charset="0"/>
              </a:rPr>
              <a:t>动眼神经      运动性     </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Ⅳ </a:t>
            </a:r>
            <a:r>
              <a:rPr lang="zh-CN" altLang="en-US" sz="2000" b="1" dirty="0">
                <a:latin typeface="Times New Roman" pitchFamily="18" charset="0"/>
              </a:rPr>
              <a:t>滑车神经      运动性</a:t>
            </a:r>
          </a:p>
          <a:p>
            <a:pPr algn="just">
              <a:lnSpc>
                <a:spcPct val="170000"/>
              </a:lnSpc>
            </a:pPr>
            <a:r>
              <a:rPr lang="zh-CN" altLang="zh-CN" sz="2000" b="1" dirty="0">
                <a:latin typeface="Times New Roman" pitchFamily="18" charset="0"/>
              </a:rPr>
              <a:t> </a:t>
            </a:r>
            <a:r>
              <a:rPr lang="en-US" altLang="zh-CN" sz="2000" b="1" dirty="0">
                <a:latin typeface="Times New Roman" pitchFamily="18" charset="0"/>
              </a:rPr>
              <a:t>Ⅴ </a:t>
            </a:r>
            <a:r>
              <a:rPr lang="zh-CN" altLang="en-US" sz="2000" b="1" dirty="0">
                <a:latin typeface="Times New Roman" pitchFamily="18" charset="0"/>
              </a:rPr>
              <a:t>三叉神经      混合性</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Ⅵ </a:t>
            </a:r>
            <a:r>
              <a:rPr lang="zh-CN" altLang="en-US" sz="2000" b="1" dirty="0">
                <a:latin typeface="Times New Roman" pitchFamily="18" charset="0"/>
              </a:rPr>
              <a:t>展神经          运动性</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Ⅶ </a:t>
            </a:r>
            <a:r>
              <a:rPr lang="zh-CN" altLang="en-US" sz="2000" b="1" dirty="0">
                <a:latin typeface="Times New Roman" pitchFamily="18" charset="0"/>
              </a:rPr>
              <a:t>面神经          混合性</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Ⅷ </a:t>
            </a:r>
            <a:r>
              <a:rPr lang="zh-CN" altLang="en-US" sz="2000" b="1" dirty="0">
                <a:latin typeface="Times New Roman" pitchFamily="18" charset="0"/>
              </a:rPr>
              <a:t>前庭蜗神经  感觉性</a:t>
            </a:r>
          </a:p>
          <a:p>
            <a:pPr algn="just">
              <a:lnSpc>
                <a:spcPct val="180000"/>
              </a:lnSpc>
            </a:pPr>
            <a:r>
              <a:rPr lang="zh-CN" altLang="zh-CN" sz="2000" b="1" dirty="0">
                <a:latin typeface="Times New Roman" pitchFamily="18" charset="0"/>
              </a:rPr>
              <a:t> </a:t>
            </a:r>
            <a:r>
              <a:rPr lang="en-US" altLang="zh-CN" sz="2000" b="1" dirty="0">
                <a:latin typeface="Times New Roman" pitchFamily="18" charset="0"/>
              </a:rPr>
              <a:t>Ⅸ </a:t>
            </a:r>
            <a:r>
              <a:rPr lang="zh-CN" altLang="en-US" sz="2000" b="1" dirty="0">
                <a:latin typeface="Times New Roman" pitchFamily="18" charset="0"/>
              </a:rPr>
              <a:t>舌咽神经      混合性</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Ⅹ </a:t>
            </a:r>
            <a:r>
              <a:rPr lang="zh-CN" altLang="en-US" sz="2000" b="1" dirty="0">
                <a:latin typeface="Times New Roman" pitchFamily="18" charset="0"/>
              </a:rPr>
              <a:t>迷走神经      混合性</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Ⅺ </a:t>
            </a:r>
            <a:r>
              <a:rPr lang="zh-CN" altLang="en-US" sz="2000" b="1" dirty="0">
                <a:latin typeface="Times New Roman" pitchFamily="18" charset="0"/>
              </a:rPr>
              <a:t>副神经          运动性</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Ⅻ </a:t>
            </a:r>
            <a:r>
              <a:rPr lang="zh-CN" altLang="en-US" sz="2000" b="1" dirty="0">
                <a:latin typeface="Times New Roman" pitchFamily="18" charset="0"/>
              </a:rPr>
              <a:t>舌下神经      运动性</a:t>
            </a:r>
          </a:p>
        </p:txBody>
      </p:sp>
      <p:sp>
        <p:nvSpPr>
          <p:cNvPr id="84995" name="Rectangle 3"/>
          <p:cNvSpPr>
            <a:spLocks noChangeArrowheads="1"/>
          </p:cNvSpPr>
          <p:nvPr/>
        </p:nvSpPr>
        <p:spPr bwMode="auto">
          <a:xfrm>
            <a:off x="3200400" y="2209800"/>
            <a:ext cx="1371600" cy="396875"/>
          </a:xfrm>
          <a:prstGeom prst="rect">
            <a:avLst/>
          </a:prstGeom>
          <a:noFill/>
          <a:ln w="9525">
            <a:noFill/>
            <a:miter lim="800000"/>
            <a:headEnd/>
            <a:tailEnd/>
          </a:ln>
        </p:spPr>
        <p:txBody>
          <a:bodyPr>
            <a:spAutoFit/>
          </a:bodyPr>
          <a:lstStyle/>
          <a:p>
            <a:r>
              <a:rPr lang="zh-CN" altLang="en-US" sz="2000" b="1">
                <a:latin typeface="Times New Roman" pitchFamily="18" charset="0"/>
              </a:rPr>
              <a:t>连于中脑</a:t>
            </a:r>
          </a:p>
        </p:txBody>
      </p:sp>
      <p:sp>
        <p:nvSpPr>
          <p:cNvPr id="84996" name="Rectangle 4"/>
          <p:cNvSpPr>
            <a:spLocks noChangeArrowheads="1"/>
          </p:cNvSpPr>
          <p:nvPr/>
        </p:nvSpPr>
        <p:spPr bwMode="auto">
          <a:xfrm>
            <a:off x="3200400" y="5105400"/>
            <a:ext cx="1371600" cy="396875"/>
          </a:xfrm>
          <a:prstGeom prst="rect">
            <a:avLst/>
          </a:prstGeom>
          <a:noFill/>
          <a:ln w="9525">
            <a:noFill/>
            <a:miter lim="800000"/>
            <a:headEnd/>
            <a:tailEnd/>
          </a:ln>
        </p:spPr>
        <p:txBody>
          <a:bodyPr>
            <a:spAutoFit/>
          </a:bodyPr>
          <a:lstStyle/>
          <a:p>
            <a:r>
              <a:rPr lang="zh-CN" altLang="en-US" sz="2000" b="1">
                <a:latin typeface="Times New Roman" pitchFamily="18" charset="0"/>
              </a:rPr>
              <a:t>连于延髓</a:t>
            </a:r>
          </a:p>
        </p:txBody>
      </p:sp>
      <p:sp>
        <p:nvSpPr>
          <p:cNvPr id="84997" name="Rectangle 5"/>
          <p:cNvSpPr>
            <a:spLocks noChangeArrowheads="1"/>
          </p:cNvSpPr>
          <p:nvPr/>
        </p:nvSpPr>
        <p:spPr bwMode="auto">
          <a:xfrm>
            <a:off x="3200400" y="3505200"/>
            <a:ext cx="1447800" cy="396875"/>
          </a:xfrm>
          <a:prstGeom prst="rect">
            <a:avLst/>
          </a:prstGeom>
          <a:noFill/>
          <a:ln w="9525">
            <a:noFill/>
            <a:miter lim="800000"/>
            <a:headEnd/>
            <a:tailEnd/>
          </a:ln>
        </p:spPr>
        <p:txBody>
          <a:bodyPr>
            <a:spAutoFit/>
          </a:bodyPr>
          <a:lstStyle/>
          <a:p>
            <a:r>
              <a:rPr lang="zh-CN" altLang="en-US" sz="2000" b="1">
                <a:latin typeface="Times New Roman" pitchFamily="18" charset="0"/>
              </a:rPr>
              <a:t>连于脑桥</a:t>
            </a:r>
          </a:p>
        </p:txBody>
      </p:sp>
      <p:sp>
        <p:nvSpPr>
          <p:cNvPr id="84998" name="AutoShape 6"/>
          <p:cNvSpPr>
            <a:spLocks/>
          </p:cNvSpPr>
          <p:nvPr/>
        </p:nvSpPr>
        <p:spPr bwMode="auto">
          <a:xfrm>
            <a:off x="3048000" y="4648200"/>
            <a:ext cx="152400" cy="1371600"/>
          </a:xfrm>
          <a:prstGeom prst="rightBrace">
            <a:avLst>
              <a:gd name="adj1" fmla="val 75000"/>
              <a:gd name="adj2" fmla="val 50000"/>
            </a:avLst>
          </a:prstGeom>
          <a:noFill/>
          <a:ln w="31750">
            <a:solidFill>
              <a:schemeClr val="accent2"/>
            </a:solidFill>
            <a:round/>
            <a:headEnd/>
            <a:tailEnd/>
          </a:ln>
        </p:spPr>
        <p:txBody>
          <a:bodyPr wrap="none" anchor="ctr"/>
          <a:lstStyle/>
          <a:p>
            <a:endParaRPr lang="zh-CN" altLang="en-US"/>
          </a:p>
        </p:txBody>
      </p:sp>
      <p:sp>
        <p:nvSpPr>
          <p:cNvPr id="84999" name="AutoShape 7"/>
          <p:cNvSpPr>
            <a:spLocks/>
          </p:cNvSpPr>
          <p:nvPr/>
        </p:nvSpPr>
        <p:spPr bwMode="auto">
          <a:xfrm>
            <a:off x="3048000" y="3048000"/>
            <a:ext cx="152400" cy="1371600"/>
          </a:xfrm>
          <a:prstGeom prst="rightBrace">
            <a:avLst>
              <a:gd name="adj1" fmla="val 75000"/>
              <a:gd name="adj2" fmla="val 50000"/>
            </a:avLst>
          </a:prstGeom>
          <a:noFill/>
          <a:ln w="31750">
            <a:solidFill>
              <a:schemeClr val="accent2"/>
            </a:solidFill>
            <a:round/>
            <a:headEnd/>
            <a:tailEnd/>
          </a:ln>
        </p:spPr>
        <p:txBody>
          <a:bodyPr wrap="none" anchor="ctr"/>
          <a:lstStyle/>
          <a:p>
            <a:endParaRPr lang="zh-CN" altLang="en-US"/>
          </a:p>
        </p:txBody>
      </p:sp>
      <p:sp>
        <p:nvSpPr>
          <p:cNvPr id="85000" name="AutoShape 8"/>
          <p:cNvSpPr>
            <a:spLocks/>
          </p:cNvSpPr>
          <p:nvPr/>
        </p:nvSpPr>
        <p:spPr bwMode="auto">
          <a:xfrm>
            <a:off x="3048000" y="2133600"/>
            <a:ext cx="76200" cy="685800"/>
          </a:xfrm>
          <a:prstGeom prst="rightBrace">
            <a:avLst>
              <a:gd name="adj1" fmla="val 75000"/>
              <a:gd name="adj2" fmla="val 50000"/>
            </a:avLst>
          </a:prstGeom>
          <a:noFill/>
          <a:ln w="31750">
            <a:solidFill>
              <a:schemeClr val="accent2"/>
            </a:solidFill>
            <a:round/>
            <a:headEnd/>
            <a:tailEnd/>
          </a:ln>
        </p:spPr>
        <p:txBody>
          <a:bodyPr wrap="none" anchor="ctr"/>
          <a:lstStyle/>
          <a:p>
            <a:endParaRPr lang="zh-CN" altLang="en-US"/>
          </a:p>
        </p:txBody>
      </p:sp>
      <p:sp>
        <p:nvSpPr>
          <p:cNvPr id="85001" name="Rectangle 9"/>
          <p:cNvSpPr>
            <a:spLocks noChangeArrowheads="1"/>
          </p:cNvSpPr>
          <p:nvPr/>
        </p:nvSpPr>
        <p:spPr bwMode="auto">
          <a:xfrm>
            <a:off x="3200400" y="1219200"/>
            <a:ext cx="1295400" cy="396875"/>
          </a:xfrm>
          <a:prstGeom prst="rect">
            <a:avLst/>
          </a:prstGeom>
          <a:noFill/>
          <a:ln w="9525">
            <a:noFill/>
            <a:miter lim="800000"/>
            <a:headEnd/>
            <a:tailEnd/>
          </a:ln>
        </p:spPr>
        <p:txBody>
          <a:bodyPr>
            <a:spAutoFit/>
          </a:bodyPr>
          <a:lstStyle/>
          <a:p>
            <a:r>
              <a:rPr lang="zh-CN" altLang="en-US" sz="2000" b="1">
                <a:latin typeface="Times New Roman" pitchFamily="18" charset="0"/>
              </a:rPr>
              <a:t>连于端脑</a:t>
            </a:r>
          </a:p>
        </p:txBody>
      </p:sp>
      <p:sp>
        <p:nvSpPr>
          <p:cNvPr id="85002" name="Rectangle 10"/>
          <p:cNvSpPr>
            <a:spLocks noChangeArrowheads="1"/>
          </p:cNvSpPr>
          <p:nvPr/>
        </p:nvSpPr>
        <p:spPr bwMode="auto">
          <a:xfrm>
            <a:off x="3200400" y="1600200"/>
            <a:ext cx="1371600" cy="396875"/>
          </a:xfrm>
          <a:prstGeom prst="rect">
            <a:avLst/>
          </a:prstGeom>
          <a:noFill/>
          <a:ln w="9525">
            <a:noFill/>
            <a:miter lim="800000"/>
            <a:headEnd/>
            <a:tailEnd/>
          </a:ln>
        </p:spPr>
        <p:txBody>
          <a:bodyPr>
            <a:spAutoFit/>
          </a:bodyPr>
          <a:lstStyle/>
          <a:p>
            <a:r>
              <a:rPr lang="zh-CN" altLang="en-US" sz="2000" b="1">
                <a:latin typeface="Times New Roman" pitchFamily="18" charset="0"/>
              </a:rPr>
              <a:t>连于间脑</a:t>
            </a:r>
          </a:p>
        </p:txBody>
      </p:sp>
      <p:sp>
        <p:nvSpPr>
          <p:cNvPr id="85003" name="Rectangle 11"/>
          <p:cNvSpPr>
            <a:spLocks noChangeArrowheads="1"/>
          </p:cNvSpPr>
          <p:nvPr/>
        </p:nvSpPr>
        <p:spPr bwMode="auto">
          <a:xfrm>
            <a:off x="266700" y="209242"/>
            <a:ext cx="7545660" cy="830997"/>
          </a:xfrm>
          <a:prstGeom prst="rect">
            <a:avLst/>
          </a:prstGeom>
          <a:solidFill>
            <a:schemeClr val="accent1"/>
          </a:solidFill>
          <a:ln w="9525">
            <a:noFill/>
            <a:miter lim="800000"/>
            <a:headEnd/>
            <a:tailEnd/>
          </a:ln>
        </p:spPr>
        <p:txBody>
          <a:bodyPr wrap="square">
            <a:spAutoFit/>
          </a:bodyPr>
          <a:lstStyle/>
          <a:p>
            <a:r>
              <a:rPr lang="zh-CN" altLang="en-US" sz="2400" b="1" dirty="0">
                <a:latin typeface="Times New Roman" pitchFamily="18" charset="0"/>
                <a:ea typeface="黑体" pitchFamily="49" charset="-122"/>
              </a:rPr>
              <a:t>十二对脑神经名称、性质</a:t>
            </a:r>
            <a:endParaRPr lang="en-US" altLang="zh-CN" sz="2400" b="1" dirty="0">
              <a:latin typeface="Times New Roman" pitchFamily="18" charset="0"/>
              <a:ea typeface="黑体" pitchFamily="49" charset="-122"/>
            </a:endParaRPr>
          </a:p>
          <a:p>
            <a:r>
              <a:rPr lang="en-US" altLang="zh-CN" sz="2400" b="1" dirty="0" smtClean="0">
                <a:latin typeface="Times New Roman" pitchFamily="18" charset="0"/>
              </a:rPr>
              <a:t>Twelve </a:t>
            </a:r>
            <a:r>
              <a:rPr lang="en-US" altLang="zh-CN" sz="2400" b="1" dirty="0">
                <a:latin typeface="Times New Roman" pitchFamily="18" charset="0"/>
              </a:rPr>
              <a:t>Pairs of </a:t>
            </a:r>
            <a:r>
              <a:rPr lang="en-US" altLang="zh-CN" sz="2400" b="1" dirty="0" smtClean="0">
                <a:latin typeface="Times New Roman" pitchFamily="18" charset="0"/>
              </a:rPr>
              <a:t>Cranial </a:t>
            </a:r>
            <a:r>
              <a:rPr lang="en-US" altLang="zh-CN" sz="2400" b="1" dirty="0">
                <a:latin typeface="Times New Roman" pitchFamily="18" charset="0"/>
              </a:rPr>
              <a:t>Nerves</a:t>
            </a:r>
            <a:endParaRPr lang="zh-CN" altLang="en-US" sz="2400" b="1" dirty="0">
              <a:latin typeface="Times New Roman" pitchFamily="18" charset="0"/>
              <a:ea typeface="黑体" pitchFamily="49" charset="-122"/>
            </a:endParaRPr>
          </a:p>
        </p:txBody>
      </p:sp>
      <p:pic>
        <p:nvPicPr>
          <p:cNvPr id="85004" name="Picture 12" descr="280"/>
          <p:cNvPicPr>
            <a:picLocks noChangeAspect="1" noChangeArrowheads="1"/>
          </p:cNvPicPr>
          <p:nvPr/>
        </p:nvPicPr>
        <p:blipFill>
          <a:blip r:embed="rId2" cstate="print"/>
          <a:srcRect/>
          <a:stretch>
            <a:fillRect/>
          </a:stretch>
        </p:blipFill>
        <p:spPr bwMode="auto">
          <a:xfrm>
            <a:off x="4876800" y="1295400"/>
            <a:ext cx="3238500" cy="4445000"/>
          </a:xfrm>
          <a:prstGeom prst="rect">
            <a:avLst/>
          </a:prstGeom>
          <a:noFill/>
          <a:ln w="9525">
            <a:noFill/>
            <a:miter lim="800000"/>
            <a:headEnd/>
            <a:tailEnd/>
          </a:ln>
        </p:spPr>
      </p:pic>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11"/>
          <p:cNvPicPr>
            <a:picLocks noChangeAspect="1" noChangeArrowheads="1"/>
          </p:cNvPicPr>
          <p:nvPr/>
        </p:nvPicPr>
        <p:blipFill>
          <a:blip r:embed="rId2" cstate="print">
            <a:lum contrast="12000"/>
          </a:blip>
          <a:srcRect/>
          <a:stretch>
            <a:fillRect/>
          </a:stretch>
        </p:blipFill>
        <p:spPr bwMode="auto">
          <a:xfrm>
            <a:off x="4591050" y="533400"/>
            <a:ext cx="4552950" cy="5791200"/>
          </a:xfrm>
          <a:prstGeom prst="rect">
            <a:avLst/>
          </a:prstGeom>
          <a:noFill/>
          <a:ln w="9525">
            <a:noFill/>
            <a:miter lim="800000"/>
            <a:headEnd/>
            <a:tailEnd/>
          </a:ln>
        </p:spPr>
      </p:pic>
      <p:sp>
        <p:nvSpPr>
          <p:cNvPr id="86019" name="Text Box 3"/>
          <p:cNvSpPr txBox="1">
            <a:spLocks noChangeArrowheads="1"/>
          </p:cNvSpPr>
          <p:nvPr/>
        </p:nvSpPr>
        <p:spPr bwMode="auto">
          <a:xfrm>
            <a:off x="152400" y="914400"/>
            <a:ext cx="4648200" cy="5568950"/>
          </a:xfrm>
          <a:prstGeom prst="rect">
            <a:avLst/>
          </a:prstGeom>
          <a:solidFill>
            <a:srgbClr val="99FFCC"/>
          </a:solidFill>
          <a:ln w="9525">
            <a:noFill/>
            <a:miter lim="800000"/>
            <a:headEnd/>
            <a:tailEnd/>
          </a:ln>
        </p:spPr>
        <p:txBody>
          <a:bodyPr>
            <a:spAutoFit/>
          </a:bodyPr>
          <a:lstStyle/>
          <a:p>
            <a:pPr algn="just">
              <a:lnSpc>
                <a:spcPct val="120000"/>
              </a:lnSpc>
            </a:pPr>
            <a:r>
              <a:rPr lang="zh-CN" altLang="en-US" sz="2000" b="1" dirty="0">
                <a:latin typeface="Times New Roman" pitchFamily="18" charset="0"/>
              </a:rPr>
              <a:t>（</a:t>
            </a:r>
            <a:r>
              <a:rPr lang="en-US" altLang="zh-CN" sz="2000" b="1" dirty="0">
                <a:latin typeface="Times New Roman" pitchFamily="18" charset="0"/>
              </a:rPr>
              <a:t>1</a:t>
            </a:r>
            <a:r>
              <a:rPr lang="zh-CN" altLang="en-US" sz="2000" b="1" dirty="0">
                <a:latin typeface="Times New Roman" pitchFamily="18" charset="0"/>
              </a:rPr>
              <a:t>）一般躯体感觉纤维 </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 </a:t>
            </a:r>
            <a:r>
              <a:rPr lang="zh-CN" altLang="en-US" sz="2000" b="1" dirty="0">
                <a:latin typeface="Times New Roman" pitchFamily="18" charset="0"/>
              </a:rPr>
              <a:t>皮肤、肌、腱、口鼻大部分粘膜</a:t>
            </a:r>
          </a:p>
          <a:p>
            <a:pPr algn="just">
              <a:lnSpc>
                <a:spcPct val="120000"/>
              </a:lnSpc>
            </a:pPr>
            <a:r>
              <a:rPr lang="zh-CN" altLang="en-US" sz="2000" b="1" dirty="0">
                <a:latin typeface="Times New Roman" pitchFamily="18" charset="0"/>
              </a:rPr>
              <a:t>（</a:t>
            </a:r>
            <a:r>
              <a:rPr lang="en-US" altLang="zh-CN" sz="2000" b="1" dirty="0">
                <a:latin typeface="Times New Roman" pitchFamily="18" charset="0"/>
              </a:rPr>
              <a:t>2</a:t>
            </a:r>
            <a:r>
              <a:rPr lang="zh-CN" altLang="en-US" sz="2000" b="1" dirty="0">
                <a:latin typeface="Times New Roman" pitchFamily="18" charset="0"/>
              </a:rPr>
              <a:t>）特殊躯体感觉纤维</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 </a:t>
            </a:r>
            <a:r>
              <a:rPr lang="zh-CN" altLang="en-US" sz="2000" b="1" dirty="0">
                <a:latin typeface="Times New Roman" pitchFamily="18" charset="0"/>
              </a:rPr>
              <a:t>视器、前庭蜗器</a:t>
            </a:r>
          </a:p>
          <a:p>
            <a:pPr algn="just">
              <a:lnSpc>
                <a:spcPct val="120000"/>
              </a:lnSpc>
            </a:pPr>
            <a:r>
              <a:rPr lang="zh-CN" altLang="en-US" sz="2000" b="1" dirty="0">
                <a:latin typeface="Times New Roman" pitchFamily="18" charset="0"/>
              </a:rPr>
              <a:t>（</a:t>
            </a:r>
            <a:r>
              <a:rPr lang="en-US" altLang="zh-CN" sz="2000" b="1" dirty="0">
                <a:latin typeface="Times New Roman" pitchFamily="18" charset="0"/>
              </a:rPr>
              <a:t>3</a:t>
            </a:r>
            <a:r>
              <a:rPr lang="zh-CN" altLang="en-US" sz="2000" b="1" dirty="0">
                <a:latin typeface="Times New Roman" pitchFamily="18" charset="0"/>
              </a:rPr>
              <a:t>）一般内脏感觉纤维</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 </a:t>
            </a:r>
            <a:r>
              <a:rPr lang="zh-CN" altLang="en-US" sz="2000" b="1" dirty="0">
                <a:latin typeface="Times New Roman" pitchFamily="18" charset="0"/>
              </a:rPr>
              <a:t>头、颈、胸、腹脏器</a:t>
            </a:r>
          </a:p>
          <a:p>
            <a:pPr algn="just">
              <a:lnSpc>
                <a:spcPct val="120000"/>
              </a:lnSpc>
            </a:pPr>
            <a:r>
              <a:rPr lang="zh-CN" altLang="en-US" sz="2000" b="1" dirty="0">
                <a:latin typeface="Times New Roman" pitchFamily="18" charset="0"/>
              </a:rPr>
              <a:t>（</a:t>
            </a:r>
            <a:r>
              <a:rPr lang="en-US" altLang="zh-CN" sz="2000" b="1" dirty="0">
                <a:latin typeface="Times New Roman" pitchFamily="18" charset="0"/>
              </a:rPr>
              <a:t>4</a:t>
            </a:r>
            <a:r>
              <a:rPr lang="zh-CN" altLang="en-US" sz="2000" b="1" dirty="0">
                <a:latin typeface="Times New Roman" pitchFamily="18" charset="0"/>
              </a:rPr>
              <a:t>）特殊内脏感觉纤维 </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 </a:t>
            </a:r>
            <a:r>
              <a:rPr lang="zh-CN" altLang="en-US" sz="2000" b="1" dirty="0">
                <a:latin typeface="Times New Roman" pitchFamily="18" charset="0"/>
              </a:rPr>
              <a:t>味蕾、嗅器</a:t>
            </a:r>
          </a:p>
          <a:p>
            <a:pPr algn="just">
              <a:lnSpc>
                <a:spcPct val="120000"/>
              </a:lnSpc>
            </a:pPr>
            <a:r>
              <a:rPr lang="zh-CN" altLang="en-US" sz="2000" b="1" dirty="0">
                <a:latin typeface="Times New Roman" pitchFamily="18" charset="0"/>
              </a:rPr>
              <a:t>（</a:t>
            </a:r>
            <a:r>
              <a:rPr lang="en-US" altLang="zh-CN" sz="2000" b="1" dirty="0">
                <a:latin typeface="Times New Roman" pitchFamily="18" charset="0"/>
              </a:rPr>
              <a:t>5</a:t>
            </a:r>
            <a:r>
              <a:rPr lang="zh-CN" altLang="en-US" sz="2000" b="1" dirty="0">
                <a:latin typeface="Times New Roman" pitchFamily="18" charset="0"/>
              </a:rPr>
              <a:t>）一般躯体运动纤维 </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 </a:t>
            </a:r>
            <a:r>
              <a:rPr lang="zh-CN" altLang="en-US" sz="2000" b="1" dirty="0">
                <a:latin typeface="Times New Roman" pitchFamily="18" charset="0"/>
              </a:rPr>
              <a:t>肌节演化的眼外肌、舌肌</a:t>
            </a:r>
          </a:p>
          <a:p>
            <a:pPr algn="just">
              <a:lnSpc>
                <a:spcPct val="120000"/>
              </a:lnSpc>
            </a:pPr>
            <a:r>
              <a:rPr lang="zh-CN" altLang="en-US" sz="2000" b="1" dirty="0">
                <a:latin typeface="Times New Roman" pitchFamily="18" charset="0"/>
              </a:rPr>
              <a:t>（</a:t>
            </a:r>
            <a:r>
              <a:rPr lang="en-US" altLang="zh-CN" sz="2000" b="1" dirty="0">
                <a:latin typeface="Times New Roman" pitchFamily="18" charset="0"/>
              </a:rPr>
              <a:t>6</a:t>
            </a:r>
            <a:r>
              <a:rPr lang="zh-CN" altLang="en-US" sz="2000" b="1" dirty="0">
                <a:latin typeface="Times New Roman" pitchFamily="18" charset="0"/>
              </a:rPr>
              <a:t>）特殊内脏运动纤维 </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a:t>
            </a:r>
            <a:r>
              <a:rPr lang="zh-CN" altLang="en-US" sz="2000" b="1" dirty="0">
                <a:latin typeface="Times New Roman" pitchFamily="18" charset="0"/>
              </a:rPr>
              <a:t>鳃弓演化的咀嚼肌、面肌、</a:t>
            </a:r>
          </a:p>
          <a:p>
            <a:pPr algn="just">
              <a:lnSpc>
                <a:spcPct val="120000"/>
              </a:lnSpc>
            </a:pPr>
            <a:r>
              <a:rPr lang="zh-CN" altLang="zh-CN" sz="2000" b="1" dirty="0">
                <a:latin typeface="Times New Roman" pitchFamily="18" charset="0"/>
              </a:rPr>
              <a:t>           </a:t>
            </a:r>
            <a:r>
              <a:rPr lang="zh-CN" altLang="en-US" sz="2000" b="1" dirty="0">
                <a:latin typeface="Times New Roman" pitchFamily="18" charset="0"/>
              </a:rPr>
              <a:t>咽喉肌</a:t>
            </a:r>
          </a:p>
          <a:p>
            <a:pPr algn="just">
              <a:lnSpc>
                <a:spcPct val="120000"/>
              </a:lnSpc>
            </a:pPr>
            <a:r>
              <a:rPr lang="zh-CN" altLang="en-US" sz="2000" b="1" dirty="0">
                <a:latin typeface="Times New Roman" pitchFamily="18" charset="0"/>
              </a:rPr>
              <a:t>（</a:t>
            </a:r>
            <a:r>
              <a:rPr lang="en-US" altLang="zh-CN" sz="2000" b="1" dirty="0">
                <a:latin typeface="Times New Roman" pitchFamily="18" charset="0"/>
              </a:rPr>
              <a:t>7</a:t>
            </a:r>
            <a:r>
              <a:rPr lang="zh-CN" altLang="en-US" sz="2000" b="1" dirty="0">
                <a:latin typeface="Times New Roman" pitchFamily="18" charset="0"/>
              </a:rPr>
              <a:t>）一般内脏运动纤维 </a:t>
            </a:r>
          </a:p>
          <a:p>
            <a:pPr algn="just">
              <a:lnSpc>
                <a:spcPct val="120000"/>
              </a:lnSpc>
            </a:pPr>
            <a:r>
              <a:rPr lang="zh-CN" altLang="zh-CN" sz="2000" b="1" dirty="0">
                <a:latin typeface="Times New Roman" pitchFamily="18" charset="0"/>
              </a:rPr>
              <a:t>     </a:t>
            </a:r>
            <a:r>
              <a:rPr lang="en-US" altLang="zh-CN" sz="2000" b="1" dirty="0">
                <a:latin typeface="Times New Roman" pitchFamily="18" charset="0"/>
              </a:rPr>
              <a:t>—— </a:t>
            </a:r>
            <a:r>
              <a:rPr lang="zh-CN" altLang="en-US" sz="2000" b="1" dirty="0">
                <a:latin typeface="Times New Roman" pitchFamily="18" charset="0"/>
              </a:rPr>
              <a:t>平滑肌、心肌、腺体</a:t>
            </a:r>
          </a:p>
        </p:txBody>
      </p:sp>
      <p:sp>
        <p:nvSpPr>
          <p:cNvPr id="86020" name="Rectangle 4"/>
          <p:cNvSpPr>
            <a:spLocks noChangeArrowheads="1"/>
          </p:cNvSpPr>
          <p:nvPr/>
        </p:nvSpPr>
        <p:spPr bwMode="auto">
          <a:xfrm>
            <a:off x="0" y="110631"/>
            <a:ext cx="8598059" cy="461665"/>
          </a:xfrm>
          <a:prstGeom prst="rect">
            <a:avLst/>
          </a:prstGeom>
          <a:solidFill>
            <a:schemeClr val="accent1"/>
          </a:solidFill>
          <a:ln w="9525">
            <a:noFill/>
            <a:miter lim="800000"/>
            <a:headEnd/>
            <a:tailEnd/>
          </a:ln>
        </p:spPr>
        <p:txBody>
          <a:bodyPr wrap="none">
            <a:spAutoFit/>
          </a:bodyPr>
          <a:lstStyle/>
          <a:p>
            <a:pPr algn="ctr"/>
            <a:r>
              <a:rPr lang="zh-CN" altLang="en-US" sz="2400" b="1" dirty="0">
                <a:latin typeface="Times New Roman" pitchFamily="18" charset="0"/>
                <a:ea typeface="黑体" pitchFamily="49" charset="-122"/>
              </a:rPr>
              <a:t>脑神经的七种纤维成分</a:t>
            </a:r>
            <a:r>
              <a:rPr lang="en-US" altLang="zh-CN" sz="2400" b="1" dirty="0">
                <a:latin typeface="Times New Roman" pitchFamily="18" charset="0"/>
              </a:rPr>
              <a:t>Seven Fiber Components of Brain Nerve</a:t>
            </a:r>
            <a:endParaRPr lang="zh-CN" altLang="en-US" sz="2400" b="1" dirty="0">
              <a:latin typeface="Times New Roman" pitchFamily="18" charset="0"/>
              <a:ea typeface="黑体" pitchFamily="49" charset="-122"/>
            </a:endParaRPr>
          </a:p>
        </p:txBody>
      </p:sp>
    </p:spTree>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475656" y="908720"/>
            <a:ext cx="2952328" cy="719138"/>
          </a:xfrm>
        </p:spPr>
        <p:txBody>
          <a:bodyPr>
            <a:normAutofit fontScale="90000"/>
          </a:bodyPr>
          <a:lstStyle/>
          <a:p>
            <a:r>
              <a:rPr lang="en-US" altLang="zh-CN" sz="3600" b="1" dirty="0" smtClean="0">
                <a:solidFill>
                  <a:srgbClr val="002060"/>
                </a:solidFill>
                <a:ea typeface="黑体" pitchFamily="49" charset="-122"/>
              </a:rPr>
              <a:t>2. </a:t>
            </a:r>
            <a:r>
              <a:rPr lang="zh-CN" altLang="en-US" sz="3600" b="1" dirty="0" smtClean="0">
                <a:solidFill>
                  <a:srgbClr val="002060"/>
                </a:solidFill>
                <a:ea typeface="黑体" pitchFamily="49" charset="-122"/>
              </a:rPr>
              <a:t>脊神经</a:t>
            </a:r>
            <a:r>
              <a:rPr lang="en-US" altLang="zh-CN" sz="3600" b="1" dirty="0">
                <a:solidFill>
                  <a:srgbClr val="002060"/>
                </a:solidFill>
                <a:ea typeface="黑体" pitchFamily="49" charset="-122"/>
              </a:rPr>
              <a:t/>
            </a:r>
            <a:br>
              <a:rPr lang="en-US" altLang="zh-CN" sz="3600" b="1" dirty="0">
                <a:solidFill>
                  <a:srgbClr val="002060"/>
                </a:solidFill>
                <a:ea typeface="黑体" pitchFamily="49" charset="-122"/>
              </a:rPr>
            </a:br>
            <a:r>
              <a:rPr lang="en-US" altLang="zh-CN" sz="3600" dirty="0" smtClean="0">
                <a:solidFill>
                  <a:srgbClr val="002060"/>
                </a:solidFill>
              </a:rPr>
              <a:t>Spinal </a:t>
            </a:r>
            <a:r>
              <a:rPr lang="en-US" altLang="zh-CN" sz="3600" dirty="0">
                <a:solidFill>
                  <a:srgbClr val="002060"/>
                </a:solidFill>
              </a:rPr>
              <a:t>nerve</a:t>
            </a:r>
            <a:endParaRPr lang="en-US" sz="3600" b="1" dirty="0">
              <a:solidFill>
                <a:srgbClr val="002060"/>
              </a:solidFill>
              <a:ea typeface="黑体" pitchFamily="49" charset="-122"/>
            </a:endParaRPr>
          </a:p>
        </p:txBody>
      </p:sp>
      <p:pic>
        <p:nvPicPr>
          <p:cNvPr id="87043" name="Picture 3" descr="8-16"/>
          <p:cNvPicPr>
            <a:picLocks noChangeAspect="1" noChangeArrowheads="1"/>
          </p:cNvPicPr>
          <p:nvPr/>
        </p:nvPicPr>
        <p:blipFill>
          <a:blip r:embed="rId2" cstate="print"/>
          <a:srcRect/>
          <a:stretch>
            <a:fillRect/>
          </a:stretch>
        </p:blipFill>
        <p:spPr bwMode="auto">
          <a:xfrm>
            <a:off x="3923928" y="404664"/>
            <a:ext cx="4267200" cy="6278562"/>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140-215"/>
          <p:cNvPicPr>
            <a:picLocks noChangeAspect="1" noChangeArrowheads="1"/>
          </p:cNvPicPr>
          <p:nvPr/>
        </p:nvPicPr>
        <p:blipFill>
          <a:blip r:embed="rId2" cstate="print"/>
          <a:srcRect b="11722"/>
          <a:stretch>
            <a:fillRect/>
          </a:stretch>
        </p:blipFill>
        <p:spPr bwMode="auto">
          <a:xfrm>
            <a:off x="3352800" y="2819400"/>
            <a:ext cx="5562600" cy="3490913"/>
          </a:xfrm>
          <a:prstGeom prst="rect">
            <a:avLst/>
          </a:prstGeom>
          <a:solidFill>
            <a:srgbClr val="99FFCC"/>
          </a:solidFill>
          <a:ln w="9525">
            <a:noFill/>
            <a:miter lim="800000"/>
            <a:headEnd/>
            <a:tailEnd/>
          </a:ln>
        </p:spPr>
      </p:pic>
      <p:sp>
        <p:nvSpPr>
          <p:cNvPr id="88067" name="Rectangle 3"/>
          <p:cNvSpPr>
            <a:spLocks noChangeArrowheads="1"/>
          </p:cNvSpPr>
          <p:nvPr/>
        </p:nvSpPr>
        <p:spPr bwMode="auto">
          <a:xfrm>
            <a:off x="179512" y="404664"/>
            <a:ext cx="3130985" cy="523220"/>
          </a:xfrm>
          <a:prstGeom prst="rect">
            <a:avLst/>
          </a:prstGeom>
          <a:solidFill>
            <a:srgbClr val="99FFCC"/>
          </a:solidFill>
          <a:ln w="9525">
            <a:noFill/>
            <a:miter lim="800000"/>
            <a:headEnd/>
            <a:tailEnd/>
          </a:ln>
        </p:spPr>
        <p:txBody>
          <a:bodyPr wrap="none">
            <a:spAutoFit/>
          </a:bodyPr>
          <a:lstStyle/>
          <a:p>
            <a:r>
              <a:rPr lang="zh-CN" altLang="en-US" sz="2800" b="1" dirty="0">
                <a:latin typeface="Times New Roman" pitchFamily="18" charset="0"/>
                <a:ea typeface="黑体" pitchFamily="49" charset="-122"/>
              </a:rPr>
              <a:t>脊神经</a:t>
            </a:r>
            <a:r>
              <a:rPr lang="en-US" altLang="zh-CN" sz="2800" b="1" dirty="0">
                <a:latin typeface="Times New Roman" pitchFamily="18" charset="0"/>
              </a:rPr>
              <a:t>spinal nerve</a:t>
            </a:r>
            <a:endParaRPr lang="zh-CN" altLang="en-US" sz="2800" b="1" dirty="0">
              <a:latin typeface="Times New Roman" pitchFamily="18" charset="0"/>
              <a:ea typeface="黑体" pitchFamily="49" charset="-122"/>
            </a:endParaRPr>
          </a:p>
        </p:txBody>
      </p:sp>
      <p:sp>
        <p:nvSpPr>
          <p:cNvPr id="88068" name="Rectangle 4"/>
          <p:cNvSpPr>
            <a:spLocks noChangeArrowheads="1"/>
          </p:cNvSpPr>
          <p:nvPr/>
        </p:nvSpPr>
        <p:spPr bwMode="auto">
          <a:xfrm>
            <a:off x="3500225" y="510828"/>
            <a:ext cx="5615640" cy="461665"/>
          </a:xfrm>
          <a:prstGeom prst="rect">
            <a:avLst/>
          </a:prstGeom>
          <a:solidFill>
            <a:srgbClr val="99FFCC"/>
          </a:solidFill>
          <a:ln w="9525">
            <a:noFill/>
            <a:miter lim="800000"/>
            <a:headEnd/>
            <a:tailEnd/>
          </a:ln>
        </p:spPr>
        <p:txBody>
          <a:bodyPr wrap="none">
            <a:spAutoFit/>
          </a:bodyPr>
          <a:lstStyle/>
          <a:p>
            <a:r>
              <a:rPr lang="zh-CN" altLang="en-US" sz="2400" b="1" dirty="0">
                <a:latin typeface="Times New Roman" pitchFamily="18" charset="0"/>
              </a:rPr>
              <a:t>构成和分布</a:t>
            </a:r>
            <a:r>
              <a:rPr lang="en-US" altLang="zh-CN" sz="2400" b="1" dirty="0">
                <a:latin typeface="Times New Roman" pitchFamily="18" charset="0"/>
              </a:rPr>
              <a:t>Composition and distribution</a:t>
            </a:r>
            <a:endParaRPr lang="zh-CN" altLang="en-US" sz="2400" b="1" dirty="0">
              <a:latin typeface="Times New Roman" pitchFamily="18" charset="0"/>
            </a:endParaRPr>
          </a:p>
        </p:txBody>
      </p:sp>
      <p:sp>
        <p:nvSpPr>
          <p:cNvPr id="88069" name="Rectangle 5"/>
          <p:cNvSpPr>
            <a:spLocks noChangeArrowheads="1"/>
          </p:cNvSpPr>
          <p:nvPr/>
        </p:nvSpPr>
        <p:spPr bwMode="auto">
          <a:xfrm>
            <a:off x="4419600" y="1371600"/>
            <a:ext cx="796925" cy="457200"/>
          </a:xfrm>
          <a:prstGeom prst="rect">
            <a:avLst/>
          </a:prstGeom>
          <a:solidFill>
            <a:srgbClr val="99FFCC"/>
          </a:solidFill>
          <a:ln w="9525">
            <a:noFill/>
            <a:miter lim="800000"/>
            <a:headEnd/>
            <a:tailEnd/>
          </a:ln>
        </p:spPr>
        <p:txBody>
          <a:bodyPr wrap="none">
            <a:spAutoFit/>
          </a:bodyPr>
          <a:lstStyle/>
          <a:p>
            <a:r>
              <a:rPr lang="en-US" altLang="zh-CN" sz="2400" b="1">
                <a:latin typeface="Times New Roman" pitchFamily="18" charset="0"/>
              </a:rPr>
              <a:t>31</a:t>
            </a:r>
            <a:r>
              <a:rPr lang="zh-CN" altLang="en-US" sz="2400" b="1">
                <a:latin typeface="Times New Roman" pitchFamily="18" charset="0"/>
              </a:rPr>
              <a:t>对</a:t>
            </a:r>
          </a:p>
        </p:txBody>
      </p:sp>
      <p:sp>
        <p:nvSpPr>
          <p:cNvPr id="88070" name="Rectangle 6"/>
          <p:cNvSpPr>
            <a:spLocks noChangeArrowheads="1"/>
          </p:cNvSpPr>
          <p:nvPr/>
        </p:nvSpPr>
        <p:spPr bwMode="auto">
          <a:xfrm>
            <a:off x="5410200" y="990600"/>
            <a:ext cx="2863850" cy="1187450"/>
          </a:xfrm>
          <a:prstGeom prst="rect">
            <a:avLst/>
          </a:prstGeom>
          <a:solidFill>
            <a:srgbClr val="99FFCC"/>
          </a:solidFill>
          <a:ln w="9525">
            <a:noFill/>
            <a:miter lim="800000"/>
            <a:headEnd/>
            <a:tailEnd/>
          </a:ln>
        </p:spPr>
        <p:txBody>
          <a:bodyPr wrap="none">
            <a:spAutoFit/>
          </a:bodyPr>
          <a:lstStyle/>
          <a:p>
            <a:pPr>
              <a:lnSpc>
                <a:spcPct val="150000"/>
              </a:lnSpc>
            </a:pPr>
            <a:r>
              <a:rPr lang="zh-CN" altLang="en-US" sz="2400" b="1">
                <a:latin typeface="Times New Roman" pitchFamily="18" charset="0"/>
              </a:rPr>
              <a:t>前根  运动</a:t>
            </a:r>
          </a:p>
          <a:p>
            <a:pPr>
              <a:lnSpc>
                <a:spcPct val="150000"/>
              </a:lnSpc>
            </a:pPr>
            <a:r>
              <a:rPr lang="zh-CN" altLang="en-US" sz="2400" b="1">
                <a:latin typeface="Times New Roman" pitchFamily="18" charset="0"/>
              </a:rPr>
              <a:t>后根  感觉 脊神经节</a:t>
            </a:r>
          </a:p>
        </p:txBody>
      </p:sp>
      <p:sp>
        <p:nvSpPr>
          <p:cNvPr id="88071" name="Rectangle 7"/>
          <p:cNvSpPr>
            <a:spLocks noChangeArrowheads="1"/>
          </p:cNvSpPr>
          <p:nvPr/>
        </p:nvSpPr>
        <p:spPr bwMode="auto">
          <a:xfrm>
            <a:off x="4419600" y="2209800"/>
            <a:ext cx="3962400" cy="457200"/>
          </a:xfrm>
          <a:prstGeom prst="rect">
            <a:avLst/>
          </a:prstGeom>
          <a:solidFill>
            <a:srgbClr val="99FFCC"/>
          </a:solidFill>
          <a:ln w="9525">
            <a:noFill/>
            <a:miter lim="800000"/>
            <a:headEnd/>
            <a:tailEnd/>
          </a:ln>
        </p:spPr>
        <p:txBody>
          <a:bodyPr>
            <a:spAutoFit/>
          </a:bodyPr>
          <a:lstStyle/>
          <a:p>
            <a:r>
              <a:rPr lang="en-US" altLang="zh-CN" sz="2400" b="1">
                <a:latin typeface="Times New Roman" pitchFamily="18" charset="0"/>
              </a:rPr>
              <a:t>C 8   T 12   L 5   S 5   Co 1</a:t>
            </a:r>
          </a:p>
        </p:txBody>
      </p:sp>
      <p:sp>
        <p:nvSpPr>
          <p:cNvPr id="88072" name="Rectangle 8"/>
          <p:cNvSpPr>
            <a:spLocks noChangeArrowheads="1"/>
          </p:cNvSpPr>
          <p:nvPr/>
        </p:nvSpPr>
        <p:spPr bwMode="auto">
          <a:xfrm>
            <a:off x="304800" y="2133600"/>
            <a:ext cx="3657600" cy="457200"/>
          </a:xfrm>
          <a:prstGeom prst="rect">
            <a:avLst/>
          </a:prstGeom>
          <a:solidFill>
            <a:srgbClr val="99FFCC"/>
          </a:solidFill>
          <a:ln w="9525">
            <a:noFill/>
            <a:miter lim="800000"/>
            <a:headEnd/>
            <a:tailEnd/>
          </a:ln>
        </p:spPr>
        <p:txBody>
          <a:bodyPr>
            <a:spAutoFit/>
          </a:bodyPr>
          <a:lstStyle/>
          <a:p>
            <a:pPr>
              <a:spcBef>
                <a:spcPct val="50000"/>
              </a:spcBef>
            </a:pPr>
            <a:r>
              <a:rPr lang="zh-CN" altLang="en-US" sz="2400" b="1">
                <a:latin typeface="Times New Roman" pitchFamily="18" charset="0"/>
              </a:rPr>
              <a:t>纤维成分：混合型神经</a:t>
            </a:r>
            <a:endParaRPr lang="en-US" sz="2400" b="1">
              <a:latin typeface="Times New Roman" pitchFamily="18" charset="0"/>
            </a:endParaRPr>
          </a:p>
        </p:txBody>
      </p:sp>
      <p:sp>
        <p:nvSpPr>
          <p:cNvPr id="88073" name="Rectangle 9"/>
          <p:cNvSpPr>
            <a:spLocks noChangeArrowheads="1"/>
          </p:cNvSpPr>
          <p:nvPr/>
        </p:nvSpPr>
        <p:spPr bwMode="auto">
          <a:xfrm>
            <a:off x="838200" y="2971800"/>
            <a:ext cx="2362200" cy="2100263"/>
          </a:xfrm>
          <a:prstGeom prst="rect">
            <a:avLst/>
          </a:prstGeom>
          <a:solidFill>
            <a:srgbClr val="99FFCC"/>
          </a:solidFill>
          <a:ln w="9525">
            <a:noFill/>
            <a:miter lim="800000"/>
            <a:headEnd/>
            <a:tailEnd/>
          </a:ln>
        </p:spPr>
        <p:txBody>
          <a:bodyPr>
            <a:spAutoFit/>
          </a:bodyPr>
          <a:lstStyle/>
          <a:p>
            <a:pPr>
              <a:spcBef>
                <a:spcPct val="50000"/>
              </a:spcBef>
            </a:pPr>
            <a:r>
              <a:rPr lang="zh-CN" altLang="en-US" sz="2400" b="1">
                <a:latin typeface="Times New Roman" pitchFamily="18" charset="0"/>
              </a:rPr>
              <a:t>躯体感觉纤维</a:t>
            </a:r>
          </a:p>
          <a:p>
            <a:pPr>
              <a:spcBef>
                <a:spcPct val="50000"/>
              </a:spcBef>
            </a:pPr>
            <a:r>
              <a:rPr lang="zh-CN" altLang="en-US" sz="2400" b="1">
                <a:latin typeface="Times New Roman" pitchFamily="18" charset="0"/>
              </a:rPr>
              <a:t>内脏感觉纤维</a:t>
            </a:r>
          </a:p>
          <a:p>
            <a:pPr>
              <a:spcBef>
                <a:spcPct val="50000"/>
              </a:spcBef>
            </a:pPr>
            <a:r>
              <a:rPr lang="zh-CN" altLang="en-US" sz="2400" b="1">
                <a:latin typeface="Times New Roman" pitchFamily="18" charset="0"/>
              </a:rPr>
              <a:t>躯体运动纤维</a:t>
            </a:r>
          </a:p>
          <a:p>
            <a:pPr>
              <a:spcBef>
                <a:spcPct val="50000"/>
              </a:spcBef>
            </a:pPr>
            <a:r>
              <a:rPr lang="zh-CN" altLang="en-US" sz="2400" b="1">
                <a:latin typeface="Times New Roman" pitchFamily="18" charset="0"/>
              </a:rPr>
              <a:t>内脏运动纤维</a:t>
            </a:r>
          </a:p>
        </p:txBody>
      </p:sp>
      <p:sp>
        <p:nvSpPr>
          <p:cNvPr id="88074" name="AutoShape 10"/>
          <p:cNvSpPr>
            <a:spLocks/>
          </p:cNvSpPr>
          <p:nvPr/>
        </p:nvSpPr>
        <p:spPr bwMode="auto">
          <a:xfrm>
            <a:off x="5257800" y="1219200"/>
            <a:ext cx="152400" cy="838200"/>
          </a:xfrm>
          <a:prstGeom prst="leftBrace">
            <a:avLst>
              <a:gd name="adj1" fmla="val 45757"/>
              <a:gd name="adj2" fmla="val 50000"/>
            </a:avLst>
          </a:prstGeom>
          <a:noFill/>
          <a:ln w="28575">
            <a:solidFill>
              <a:schemeClr val="accent2"/>
            </a:solidFill>
            <a:round/>
            <a:headEnd/>
            <a:tailEnd/>
          </a:ln>
        </p:spPr>
        <p:txBody>
          <a:bodyPr wrap="none" anchor="ctr"/>
          <a:lstStyle/>
          <a:p>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ChangeArrowheads="1"/>
          </p:cNvSpPr>
          <p:nvPr/>
        </p:nvSpPr>
        <p:spPr bwMode="auto">
          <a:xfrm>
            <a:off x="179512" y="2060848"/>
            <a:ext cx="4067944" cy="2583160"/>
          </a:xfrm>
          <a:prstGeom prst="rect">
            <a:avLst/>
          </a:prstGeom>
          <a:solidFill>
            <a:schemeClr val="accent1"/>
          </a:solidFill>
          <a:ln w="9525">
            <a:solidFill>
              <a:schemeClr val="tx1"/>
            </a:solidFill>
            <a:miter lim="800000"/>
            <a:headEnd/>
            <a:tailEnd/>
          </a:ln>
        </p:spPr>
        <p:txBody>
          <a:bodyPr wrap="none" anchor="ctr"/>
          <a:lstStyle/>
          <a:p>
            <a:endParaRPr lang="zh-CN" altLang="zh-CN" b="1" dirty="0">
              <a:ea typeface="黑体" pitchFamily="49" charset="-122"/>
            </a:endParaRPr>
          </a:p>
          <a:p>
            <a:r>
              <a:rPr lang="zh-CN" altLang="en-US" b="1" dirty="0">
                <a:ea typeface="黑体" pitchFamily="49" charset="-122"/>
              </a:rPr>
              <a:t>内脏运动神经：自主神经系统</a:t>
            </a:r>
          </a:p>
          <a:p>
            <a:endParaRPr lang="en-US" altLang="zh-CN" b="1" dirty="0">
              <a:ea typeface="黑体" pitchFamily="49" charset="-122"/>
            </a:endParaRPr>
          </a:p>
          <a:p>
            <a:endParaRPr lang="zh-CN" altLang="zh-CN" b="1" dirty="0">
              <a:ea typeface="黑体" pitchFamily="49" charset="-122"/>
            </a:endParaRPr>
          </a:p>
          <a:p>
            <a:endParaRPr lang="en-US" altLang="zh-CN" b="1" dirty="0" smtClean="0"/>
          </a:p>
          <a:p>
            <a:endParaRPr lang="en-US" altLang="zh-CN" b="1" dirty="0" smtClean="0"/>
          </a:p>
          <a:p>
            <a:endParaRPr lang="en-US" altLang="zh-CN" b="1" dirty="0" smtClean="0"/>
          </a:p>
          <a:p>
            <a:r>
              <a:rPr lang="zh-CN" altLang="en-US" b="1" dirty="0" smtClean="0"/>
              <a:t>内脏感觉</a:t>
            </a:r>
            <a:r>
              <a:rPr lang="zh-CN" altLang="en-US" b="1" dirty="0"/>
              <a:t>神经</a:t>
            </a:r>
          </a:p>
          <a:p>
            <a:endParaRPr lang="zh-CN" altLang="zh-CN" b="1" dirty="0">
              <a:ea typeface="黑体" pitchFamily="49" charset="-122"/>
            </a:endParaRPr>
          </a:p>
          <a:p>
            <a:endParaRPr lang="zh-CN" altLang="zh-CN" b="1" dirty="0">
              <a:ea typeface="黑体" pitchFamily="49" charset="-122"/>
            </a:endParaRPr>
          </a:p>
          <a:p>
            <a:endParaRPr lang="zh-CN" altLang="zh-CN" b="1" dirty="0">
              <a:ea typeface="黑体" pitchFamily="49" charset="-122"/>
            </a:endParaRPr>
          </a:p>
        </p:txBody>
      </p:sp>
      <p:sp>
        <p:nvSpPr>
          <p:cNvPr id="2052" name="Rectangle 3"/>
          <p:cNvSpPr>
            <a:spLocks noChangeArrowheads="1"/>
          </p:cNvSpPr>
          <p:nvPr/>
        </p:nvSpPr>
        <p:spPr bwMode="auto">
          <a:xfrm>
            <a:off x="755576" y="188640"/>
            <a:ext cx="7092280" cy="1423182"/>
          </a:xfrm>
          <a:prstGeom prst="rect">
            <a:avLst/>
          </a:prstGeom>
          <a:noFill/>
          <a:ln w="9525">
            <a:noFill/>
            <a:miter lim="800000"/>
            <a:headEnd/>
            <a:tailEnd/>
          </a:ln>
        </p:spPr>
        <p:txBody>
          <a:bodyPr anchor="b"/>
          <a:lstStyle/>
          <a:p>
            <a:r>
              <a:rPr lang="zh-CN" altLang="en-US" sz="3200" b="1" dirty="0">
                <a:solidFill>
                  <a:schemeClr val="tx2"/>
                </a:solidFill>
                <a:latin typeface="Tahoma" pitchFamily="34" charset="0"/>
                <a:ea typeface="黑体" pitchFamily="49" charset="-122"/>
              </a:rPr>
              <a:t>三</a:t>
            </a:r>
            <a:r>
              <a:rPr lang="zh-CN" altLang="en-US" sz="3200" b="1" dirty="0" smtClean="0">
                <a:solidFill>
                  <a:schemeClr val="tx2"/>
                </a:solidFill>
                <a:latin typeface="Tahoma" pitchFamily="34" charset="0"/>
                <a:ea typeface="黑体" pitchFamily="49" charset="-122"/>
              </a:rPr>
              <a:t>、自主神经系统</a:t>
            </a:r>
            <a:endParaRPr lang="en-US" altLang="zh-CN" sz="3200" b="1" dirty="0">
              <a:solidFill>
                <a:schemeClr val="tx2"/>
              </a:solidFill>
              <a:latin typeface="Tahoma" pitchFamily="34" charset="0"/>
              <a:ea typeface="黑体" pitchFamily="49" charset="-122"/>
            </a:endParaRPr>
          </a:p>
          <a:p>
            <a:r>
              <a:rPr lang="en-US" altLang="zh-CN" sz="3200" b="1" dirty="0" smtClean="0">
                <a:solidFill>
                  <a:schemeClr val="tx2"/>
                </a:solidFill>
                <a:latin typeface="Times New Roman" pitchFamily="18" charset="0"/>
                <a:cs typeface="Times New Roman" pitchFamily="18" charset="0"/>
              </a:rPr>
              <a:t>Autonomic Nervous </a:t>
            </a:r>
            <a:r>
              <a:rPr lang="en-US" altLang="zh-CN" sz="3200" b="1" dirty="0" err="1" smtClean="0">
                <a:solidFill>
                  <a:schemeClr val="tx2"/>
                </a:solidFill>
                <a:latin typeface="Times New Roman" pitchFamily="18" charset="0"/>
                <a:cs typeface="Times New Roman" pitchFamily="18" charset="0"/>
              </a:rPr>
              <a:t>Ssystem</a:t>
            </a:r>
            <a:endParaRPr lang="en-US" sz="3200" b="1" dirty="0">
              <a:solidFill>
                <a:schemeClr val="tx2"/>
              </a:solidFill>
              <a:latin typeface="Times New Roman" pitchFamily="18" charset="0"/>
              <a:ea typeface="黑体" pitchFamily="49" charset="-122"/>
              <a:cs typeface="Times New Roman" pitchFamily="18" charset="0"/>
            </a:endParaRPr>
          </a:p>
        </p:txBody>
      </p:sp>
      <p:sp>
        <p:nvSpPr>
          <p:cNvPr id="2053" name="Text Box 4"/>
          <p:cNvSpPr txBox="1">
            <a:spLocks noChangeArrowheads="1"/>
          </p:cNvSpPr>
          <p:nvPr/>
        </p:nvSpPr>
        <p:spPr bwMode="auto">
          <a:xfrm>
            <a:off x="395536" y="2420888"/>
            <a:ext cx="3528392" cy="1200329"/>
          </a:xfrm>
          <a:prstGeom prst="rect">
            <a:avLst/>
          </a:prstGeom>
          <a:noFill/>
          <a:ln w="9525">
            <a:noFill/>
            <a:miter lim="800000"/>
            <a:headEnd/>
            <a:tailEnd/>
          </a:ln>
        </p:spPr>
        <p:txBody>
          <a:bodyPr wrap="square">
            <a:spAutoFit/>
          </a:bodyPr>
          <a:lstStyle/>
          <a:p>
            <a:r>
              <a:rPr lang="zh-CN" altLang="en-US" b="1" dirty="0" smtClean="0"/>
              <a:t>交感神经系统 </a:t>
            </a:r>
            <a:endParaRPr lang="en-US" altLang="zh-CN" b="1" dirty="0" smtClean="0"/>
          </a:p>
          <a:p>
            <a:r>
              <a:rPr lang="en-US" altLang="zh-CN" b="1" dirty="0" smtClean="0"/>
              <a:t>Sympathetic division</a:t>
            </a:r>
            <a:endParaRPr lang="zh-CN" altLang="en-US" b="1" dirty="0"/>
          </a:p>
          <a:p>
            <a:r>
              <a:rPr lang="zh-CN" altLang="en-US" b="1" dirty="0" smtClean="0"/>
              <a:t>副交感神经系统</a:t>
            </a:r>
            <a:endParaRPr lang="en-US" altLang="zh-CN" b="1" dirty="0" smtClean="0"/>
          </a:p>
          <a:p>
            <a:r>
              <a:rPr lang="en-US" altLang="zh-CN" b="1" dirty="0" smtClean="0"/>
              <a:t>Parasympathetic division</a:t>
            </a:r>
            <a:endParaRPr lang="zh-CN" altLang="en-US" b="1" dirty="0"/>
          </a:p>
        </p:txBody>
      </p:sp>
      <p:sp>
        <p:nvSpPr>
          <p:cNvPr id="2054" name="AutoShape 5"/>
          <p:cNvSpPr>
            <a:spLocks/>
          </p:cNvSpPr>
          <p:nvPr/>
        </p:nvSpPr>
        <p:spPr bwMode="auto">
          <a:xfrm>
            <a:off x="251520" y="2420888"/>
            <a:ext cx="216024" cy="1080120"/>
          </a:xfrm>
          <a:prstGeom prst="leftBrace">
            <a:avLst>
              <a:gd name="adj1" fmla="val 27731"/>
              <a:gd name="adj2" fmla="val 50000"/>
            </a:avLst>
          </a:prstGeom>
          <a:noFill/>
          <a:ln w="9525">
            <a:solidFill>
              <a:schemeClr val="tx1"/>
            </a:solidFill>
            <a:round/>
            <a:headEnd/>
            <a:tailEnd/>
          </a:ln>
        </p:spPr>
        <p:txBody>
          <a:bodyPr anchor="ctr"/>
          <a:lstStyle/>
          <a:p>
            <a:endParaRPr lang="zh-CN" altLang="en-US"/>
          </a:p>
        </p:txBody>
      </p:sp>
      <p:graphicFrame>
        <p:nvGraphicFramePr>
          <p:cNvPr id="2050" name="Object 6"/>
          <p:cNvGraphicFramePr>
            <a:graphicFrameLocks noGrp="1" noChangeAspect="1"/>
          </p:cNvGraphicFramePr>
          <p:nvPr>
            <p:ph idx="1"/>
            <p:extLst>
              <p:ext uri="{D42A27DB-BD31-4B8C-83A1-F6EECF244321}">
                <p14:modId xmlns:p14="http://schemas.microsoft.com/office/powerpoint/2010/main" xmlns="" val="1675907262"/>
              </p:ext>
            </p:extLst>
          </p:nvPr>
        </p:nvGraphicFramePr>
        <p:xfrm>
          <a:off x="4067944" y="1700808"/>
          <a:ext cx="4832350" cy="4525963"/>
        </p:xfrm>
        <a:graphic>
          <a:graphicData uri="http://schemas.openxmlformats.org/presentationml/2006/ole">
            <p:oleObj spid="_x0000_s64514" r:id="rId3" imgW="15011400" imgH="14058900" progId="">
              <p:embed/>
            </p:oleObj>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a:xfrm>
            <a:off x="467544" y="304800"/>
            <a:ext cx="8676456" cy="762000"/>
          </a:xfrm>
        </p:spPr>
        <p:txBody>
          <a:bodyPr>
            <a:normAutofit fontScale="90000"/>
          </a:bodyPr>
          <a:lstStyle/>
          <a:p>
            <a:r>
              <a:rPr lang="en-US" sz="2800" dirty="0" err="1">
                <a:solidFill>
                  <a:srgbClr val="0000FF"/>
                </a:solidFill>
                <a:latin typeface="Arial" charset="0"/>
                <a:ea typeface="黑体" pitchFamily="49" charset="-122"/>
              </a:rPr>
              <a:t>自主神经系统的结构特征</a:t>
            </a:r>
            <a:r>
              <a:rPr lang="en-US" sz="2800" dirty="0">
                <a:solidFill>
                  <a:srgbClr val="0000FF"/>
                </a:solidFill>
                <a:latin typeface="Arial" charset="0"/>
                <a:ea typeface="黑体" pitchFamily="49" charset="-122"/>
              </a:rPr>
              <a:t/>
            </a:r>
            <a:br>
              <a:rPr lang="en-US" sz="2800" dirty="0">
                <a:solidFill>
                  <a:srgbClr val="0000FF"/>
                </a:solidFill>
                <a:latin typeface="Arial" charset="0"/>
                <a:ea typeface="黑体" pitchFamily="49" charset="-122"/>
              </a:rPr>
            </a:br>
            <a:r>
              <a:rPr lang="en-US" sz="2800" dirty="0">
                <a:solidFill>
                  <a:srgbClr val="0000FF"/>
                </a:solidFill>
                <a:latin typeface="Arial" charset="0"/>
                <a:ea typeface="黑体" pitchFamily="49" charset="-122"/>
              </a:rPr>
              <a:t>Structural characteristics of </a:t>
            </a:r>
            <a:r>
              <a:rPr lang="en-US" sz="2800" dirty="0" smtClean="0">
                <a:solidFill>
                  <a:srgbClr val="0000FF"/>
                </a:solidFill>
                <a:latin typeface="Arial" charset="0"/>
                <a:ea typeface="黑体" pitchFamily="49" charset="-122"/>
              </a:rPr>
              <a:t>Autonomic Nervous System</a:t>
            </a:r>
            <a:endParaRPr lang="en-US" sz="2800" b="1" dirty="0">
              <a:solidFill>
                <a:srgbClr val="0000FF"/>
              </a:solidFill>
              <a:latin typeface="Arial" charset="0"/>
              <a:ea typeface="黑体" pitchFamily="49" charset="-122"/>
            </a:endParaRPr>
          </a:p>
        </p:txBody>
      </p:sp>
      <p:graphicFrame>
        <p:nvGraphicFramePr>
          <p:cNvPr id="3074" name="Object 3"/>
          <p:cNvGraphicFramePr>
            <a:graphicFrameLocks noGrp="1" noChangeAspect="1"/>
          </p:cNvGraphicFramePr>
          <p:nvPr>
            <p:ph sz="half" idx="1"/>
          </p:nvPr>
        </p:nvGraphicFramePr>
        <p:xfrm>
          <a:off x="873125" y="1783357"/>
          <a:ext cx="3206750" cy="4525963"/>
        </p:xfrm>
        <a:graphic>
          <a:graphicData uri="http://schemas.openxmlformats.org/presentationml/2006/ole">
            <p:oleObj spid="_x0000_s65538" r:id="rId3" imgW="11144250" imgH="15725775" progId="">
              <p:embed/>
            </p:oleObj>
          </a:graphicData>
        </a:graphic>
      </p:graphicFrame>
      <p:graphicFrame>
        <p:nvGraphicFramePr>
          <p:cNvPr id="3075" name="Object 6"/>
          <p:cNvGraphicFramePr>
            <a:graphicFrameLocks noGrp="1" noChangeAspect="1"/>
          </p:cNvGraphicFramePr>
          <p:nvPr>
            <p:ph sz="half" idx="2"/>
          </p:nvPr>
        </p:nvGraphicFramePr>
        <p:xfrm>
          <a:off x="5267325" y="1927373"/>
          <a:ext cx="2800350" cy="4525963"/>
        </p:xfrm>
        <a:graphic>
          <a:graphicData uri="http://schemas.openxmlformats.org/presentationml/2006/ole">
            <p:oleObj spid="_x0000_s65539" r:id="rId4" imgW="11058525" imgH="17868900" progId="">
              <p:embed/>
            </p:oleObj>
          </a:graphicData>
        </a:graphic>
      </p:graphicFrame>
      <p:sp>
        <p:nvSpPr>
          <p:cNvPr id="3077" name="Rectangle 4"/>
          <p:cNvSpPr>
            <a:spLocks noChangeArrowheads="1"/>
          </p:cNvSpPr>
          <p:nvPr/>
        </p:nvSpPr>
        <p:spPr bwMode="auto">
          <a:xfrm>
            <a:off x="899592" y="1052736"/>
            <a:ext cx="3505200" cy="838200"/>
          </a:xfrm>
          <a:prstGeom prst="rect">
            <a:avLst/>
          </a:prstGeom>
          <a:solidFill>
            <a:schemeClr val="accent1"/>
          </a:solidFill>
          <a:ln w="9525">
            <a:solidFill>
              <a:schemeClr val="tx1"/>
            </a:solidFill>
            <a:miter lim="800000"/>
            <a:headEnd/>
            <a:tailEnd/>
          </a:ln>
        </p:spPr>
        <p:txBody>
          <a:bodyPr wrap="none" anchor="ctr"/>
          <a:lstStyle/>
          <a:p>
            <a:pPr>
              <a:lnSpc>
                <a:spcPct val="110000"/>
              </a:lnSpc>
            </a:pPr>
            <a:r>
              <a:rPr lang="zh-CN" altLang="en-US" b="1">
                <a:latin typeface="黑体" pitchFamily="49" charset="-122"/>
                <a:ea typeface="黑体" pitchFamily="49" charset="-122"/>
              </a:rPr>
              <a:t>交感神经系统起源于脊髓胸腰段</a:t>
            </a:r>
          </a:p>
          <a:p>
            <a:pPr>
              <a:lnSpc>
                <a:spcPct val="110000"/>
              </a:lnSpc>
            </a:pPr>
            <a:r>
              <a:rPr lang="zh-CN" altLang="en-US" b="1">
                <a:latin typeface="黑体" pitchFamily="49" charset="-122"/>
                <a:ea typeface="黑体" pitchFamily="49" charset="-122"/>
              </a:rPr>
              <a:t>（</a:t>
            </a:r>
            <a:r>
              <a:rPr lang="zh-CN" altLang="zh-CN" b="1">
                <a:latin typeface="黑体" pitchFamily="49" charset="-122"/>
                <a:ea typeface="黑体" pitchFamily="49" charset="-122"/>
              </a:rPr>
              <a:t>T1</a:t>
            </a:r>
            <a:r>
              <a:rPr lang="zh-CN" altLang="en-US" b="1">
                <a:latin typeface="黑体" pitchFamily="49" charset="-122"/>
                <a:ea typeface="黑体" pitchFamily="49" charset="-122"/>
              </a:rPr>
              <a:t>－</a:t>
            </a:r>
            <a:r>
              <a:rPr lang="zh-CN" altLang="zh-CN" b="1">
                <a:latin typeface="黑体" pitchFamily="49" charset="-122"/>
                <a:ea typeface="黑体" pitchFamily="49" charset="-122"/>
              </a:rPr>
              <a:t>L3</a:t>
            </a:r>
            <a:r>
              <a:rPr lang="zh-CN" altLang="en-US" b="1">
                <a:latin typeface="黑体" pitchFamily="49" charset="-122"/>
                <a:ea typeface="黑体" pitchFamily="49" charset="-122"/>
              </a:rPr>
              <a:t>）灰质侧角</a:t>
            </a:r>
          </a:p>
        </p:txBody>
      </p:sp>
      <p:sp>
        <p:nvSpPr>
          <p:cNvPr id="3078" name="Rectangle 5"/>
          <p:cNvSpPr>
            <a:spLocks noChangeArrowheads="1"/>
          </p:cNvSpPr>
          <p:nvPr/>
        </p:nvSpPr>
        <p:spPr bwMode="auto">
          <a:xfrm>
            <a:off x="4788024" y="1052736"/>
            <a:ext cx="3962400" cy="914400"/>
          </a:xfrm>
          <a:prstGeom prst="rect">
            <a:avLst/>
          </a:prstGeom>
          <a:solidFill>
            <a:schemeClr val="accent1"/>
          </a:solidFill>
          <a:ln w="9525">
            <a:solidFill>
              <a:schemeClr val="tx1"/>
            </a:solidFill>
            <a:miter lim="800000"/>
            <a:headEnd/>
            <a:tailEnd/>
          </a:ln>
        </p:spPr>
        <p:txBody>
          <a:bodyPr wrap="none" anchor="ctr"/>
          <a:lstStyle/>
          <a:p>
            <a:pPr>
              <a:lnSpc>
                <a:spcPct val="110000"/>
              </a:lnSpc>
            </a:pPr>
            <a:r>
              <a:rPr lang="zh-CN" altLang="en-US" b="1">
                <a:latin typeface="黑体" pitchFamily="49" charset="-122"/>
                <a:ea typeface="黑体" pitchFamily="49" charset="-122"/>
              </a:rPr>
              <a:t>副交感神经系统起源于脑干的副交感</a:t>
            </a:r>
          </a:p>
          <a:p>
            <a:pPr>
              <a:lnSpc>
                <a:spcPct val="110000"/>
              </a:lnSpc>
            </a:pPr>
            <a:r>
              <a:rPr lang="zh-CN" altLang="en-US" b="1">
                <a:latin typeface="黑体" pitchFamily="49" charset="-122"/>
                <a:ea typeface="黑体" pitchFamily="49" charset="-122"/>
              </a:rPr>
              <a:t>神经核和脊髓骶段（</a:t>
            </a:r>
            <a:r>
              <a:rPr lang="zh-CN" altLang="zh-CN" b="1">
                <a:latin typeface="黑体" pitchFamily="49" charset="-122"/>
                <a:ea typeface="黑体" pitchFamily="49" charset="-122"/>
              </a:rPr>
              <a:t>S2</a:t>
            </a:r>
            <a:r>
              <a:rPr lang="zh-CN" altLang="en-US" b="1">
                <a:latin typeface="黑体" pitchFamily="49" charset="-122"/>
                <a:ea typeface="黑体" pitchFamily="49" charset="-122"/>
              </a:rPr>
              <a:t>－</a:t>
            </a:r>
            <a:r>
              <a:rPr lang="zh-CN" altLang="zh-CN" b="1">
                <a:latin typeface="黑体" pitchFamily="49" charset="-122"/>
                <a:ea typeface="黑体" pitchFamily="49" charset="-122"/>
              </a:rPr>
              <a:t>4</a:t>
            </a:r>
            <a:r>
              <a:rPr lang="zh-CN" altLang="en-US" b="1">
                <a:latin typeface="黑体" pitchFamily="49" charset="-122"/>
                <a:ea typeface="黑体" pitchFamily="49" charset="-122"/>
              </a:rPr>
              <a:t>）灰质相当</a:t>
            </a:r>
          </a:p>
          <a:p>
            <a:pPr>
              <a:lnSpc>
                <a:spcPct val="110000"/>
              </a:lnSpc>
            </a:pPr>
            <a:r>
              <a:rPr lang="zh-CN" altLang="en-US" b="1">
                <a:latin typeface="黑体" pitchFamily="49" charset="-122"/>
                <a:ea typeface="黑体" pitchFamily="49" charset="-122"/>
              </a:rPr>
              <a:t>于侧角的部位</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normAutofit/>
          </a:bodyPr>
          <a:lstStyle/>
          <a:p>
            <a:r>
              <a:rPr lang="zh-CN" altLang="en-US" sz="3600" b="1" dirty="0">
                <a:solidFill>
                  <a:srgbClr val="002060"/>
                </a:solidFill>
                <a:ea typeface="黑体" pitchFamily="49" charset="-122"/>
              </a:rPr>
              <a:t>四、神经系统的传导通路</a:t>
            </a:r>
            <a:r>
              <a:rPr lang="en-US" altLang="zh-CN" sz="3600" b="1" dirty="0">
                <a:solidFill>
                  <a:srgbClr val="002060"/>
                </a:solidFill>
                <a:ea typeface="黑体" pitchFamily="49" charset="-122"/>
              </a:rPr>
              <a:t/>
            </a:r>
            <a:br>
              <a:rPr lang="en-US" altLang="zh-CN" sz="3600" b="1" dirty="0">
                <a:solidFill>
                  <a:srgbClr val="002060"/>
                </a:solidFill>
                <a:ea typeface="黑体" pitchFamily="49" charset="-122"/>
              </a:rPr>
            </a:br>
            <a:r>
              <a:rPr lang="en-US" altLang="zh-CN" sz="3200" dirty="0" smtClean="0">
                <a:solidFill>
                  <a:srgbClr val="002060"/>
                </a:solidFill>
                <a:latin typeface="Times New Roman" pitchFamily="18" charset="0"/>
                <a:ea typeface="黑体" pitchFamily="49" charset="-122"/>
                <a:cs typeface="Times New Roman" pitchFamily="18" charset="0"/>
              </a:rPr>
              <a:t>C</a:t>
            </a:r>
            <a:r>
              <a:rPr lang="en-US" altLang="zh-CN" sz="3200" dirty="0" smtClean="0">
                <a:solidFill>
                  <a:srgbClr val="002060"/>
                </a:solidFill>
                <a:latin typeface="Times New Roman" pitchFamily="18" charset="0"/>
                <a:cs typeface="Times New Roman" pitchFamily="18" charset="0"/>
              </a:rPr>
              <a:t>onduction </a:t>
            </a:r>
            <a:r>
              <a:rPr lang="en-US" altLang="zh-CN" sz="3200" dirty="0">
                <a:solidFill>
                  <a:srgbClr val="002060"/>
                </a:solidFill>
                <a:latin typeface="Times New Roman" pitchFamily="18" charset="0"/>
                <a:cs typeface="Times New Roman" pitchFamily="18" charset="0"/>
              </a:rPr>
              <a:t>pathway of nervous system</a:t>
            </a:r>
            <a:endParaRPr lang="zh-CN" altLang="en-US" sz="3200" dirty="0">
              <a:solidFill>
                <a:srgbClr val="002060"/>
              </a:solidFill>
              <a:latin typeface="Times New Roman" pitchFamily="18" charset="0"/>
              <a:ea typeface="黑体" pitchFamily="49" charset="-122"/>
              <a:cs typeface="Times New Roman" pitchFamily="18" charset="0"/>
            </a:endParaRPr>
          </a:p>
        </p:txBody>
      </p:sp>
      <p:sp>
        <p:nvSpPr>
          <p:cNvPr id="89091" name="Rectangle 3"/>
          <p:cNvSpPr>
            <a:spLocks noGrp="1" noChangeArrowheads="1"/>
          </p:cNvSpPr>
          <p:nvPr>
            <p:ph idx="1"/>
          </p:nvPr>
        </p:nvSpPr>
        <p:spPr/>
        <p:txBody>
          <a:bodyPr/>
          <a:lstStyle/>
          <a:p>
            <a:pPr>
              <a:lnSpc>
                <a:spcPct val="80000"/>
              </a:lnSpc>
            </a:pPr>
            <a:r>
              <a:rPr lang="zh-CN" altLang="en-US" sz="2800" b="1" dirty="0">
                <a:solidFill>
                  <a:srgbClr val="0000FF"/>
                </a:solidFill>
              </a:rPr>
              <a:t>感觉传导</a:t>
            </a:r>
            <a:r>
              <a:rPr lang="zh-CN" altLang="en-US" sz="2800" b="1" dirty="0" smtClean="0">
                <a:solidFill>
                  <a:srgbClr val="0000FF"/>
                </a:solidFill>
              </a:rPr>
              <a:t>通路 </a:t>
            </a:r>
            <a:r>
              <a:rPr lang="en-US" altLang="zh-CN" sz="2800" b="1" dirty="0" smtClean="0">
                <a:solidFill>
                  <a:srgbClr val="0000FF"/>
                </a:solidFill>
                <a:latin typeface="Times New Roman" pitchFamily="18" charset="0"/>
                <a:cs typeface="Times New Roman" pitchFamily="18" charset="0"/>
              </a:rPr>
              <a:t>Sensory conduction pathway</a:t>
            </a:r>
            <a:endParaRPr lang="zh-CN" altLang="en-US" sz="2800" b="1" dirty="0">
              <a:solidFill>
                <a:srgbClr val="0000FF"/>
              </a:solidFill>
              <a:latin typeface="Times New Roman" pitchFamily="18" charset="0"/>
              <a:cs typeface="Times New Roman" pitchFamily="18" charset="0"/>
            </a:endParaRPr>
          </a:p>
          <a:p>
            <a:pPr eaLnBrk="1" hangingPunct="1">
              <a:lnSpc>
                <a:spcPct val="80000"/>
              </a:lnSpc>
              <a:buFont typeface="Wingdings" pitchFamily="2" charset="2"/>
              <a:buNone/>
            </a:pPr>
            <a:endParaRPr lang="zh-CN" altLang="zh-CN" sz="1800" b="1" dirty="0"/>
          </a:p>
          <a:p>
            <a:pPr eaLnBrk="1" hangingPunct="1">
              <a:lnSpc>
                <a:spcPct val="80000"/>
              </a:lnSpc>
              <a:buFont typeface="Wingdings" pitchFamily="2" charset="2"/>
              <a:buNone/>
            </a:pPr>
            <a:r>
              <a:rPr lang="zh-CN" altLang="en-US" sz="2000" b="1" dirty="0">
                <a:solidFill>
                  <a:schemeClr val="hlink"/>
                </a:solidFill>
              </a:rPr>
              <a:t>躯干和四肢的本体感觉传导通路</a:t>
            </a:r>
          </a:p>
          <a:p>
            <a:pPr eaLnBrk="1" hangingPunct="1">
              <a:lnSpc>
                <a:spcPct val="80000"/>
              </a:lnSpc>
              <a:buFont typeface="Wingdings" pitchFamily="2" charset="2"/>
              <a:buNone/>
            </a:pPr>
            <a:endParaRPr lang="zh-CN" altLang="zh-CN" sz="2000" b="1" dirty="0">
              <a:solidFill>
                <a:schemeClr val="hlink"/>
              </a:solidFill>
            </a:endParaRPr>
          </a:p>
          <a:p>
            <a:pPr eaLnBrk="1" hangingPunct="1">
              <a:lnSpc>
                <a:spcPct val="80000"/>
              </a:lnSpc>
              <a:buFont typeface="Wingdings" pitchFamily="2" charset="2"/>
              <a:buNone/>
            </a:pPr>
            <a:r>
              <a:rPr lang="zh-CN" altLang="en-US" sz="1600" b="1" dirty="0"/>
              <a:t>脊神经节</a:t>
            </a:r>
            <a:r>
              <a:rPr lang="zh-CN" altLang="zh-CN" sz="1600" b="1" dirty="0"/>
              <a:t>---------</a:t>
            </a:r>
            <a:r>
              <a:rPr lang="zh-CN" altLang="en-US" sz="1600" b="1" dirty="0"/>
              <a:t>薄束核、楔束核</a:t>
            </a:r>
            <a:r>
              <a:rPr lang="zh-CN" altLang="zh-CN" sz="1600" b="1" dirty="0"/>
              <a:t>-----------</a:t>
            </a:r>
            <a:r>
              <a:rPr lang="zh-CN" altLang="en-US" sz="1600" b="1" dirty="0"/>
              <a:t>背侧丘脑腹后外侧核</a:t>
            </a:r>
          </a:p>
          <a:p>
            <a:pPr eaLnBrk="1" hangingPunct="1">
              <a:lnSpc>
                <a:spcPct val="80000"/>
              </a:lnSpc>
              <a:buFont typeface="Wingdings" pitchFamily="2" charset="2"/>
              <a:buNone/>
            </a:pPr>
            <a:endParaRPr lang="zh-CN" altLang="zh-CN" sz="1800" b="1" dirty="0"/>
          </a:p>
          <a:p>
            <a:pPr eaLnBrk="1" hangingPunct="1">
              <a:lnSpc>
                <a:spcPct val="80000"/>
              </a:lnSpc>
              <a:buFont typeface="Wingdings" pitchFamily="2" charset="2"/>
              <a:buNone/>
            </a:pPr>
            <a:r>
              <a:rPr lang="zh-CN" altLang="en-US" sz="2000" b="1" dirty="0">
                <a:solidFill>
                  <a:schemeClr val="hlink"/>
                </a:solidFill>
              </a:rPr>
              <a:t>痛、温觉和粗触觉传导通路</a:t>
            </a:r>
          </a:p>
          <a:p>
            <a:pPr eaLnBrk="1" hangingPunct="1">
              <a:lnSpc>
                <a:spcPct val="80000"/>
              </a:lnSpc>
              <a:buFont typeface="Wingdings" pitchFamily="2" charset="2"/>
              <a:buNone/>
            </a:pPr>
            <a:endParaRPr lang="zh-CN" altLang="zh-CN" sz="2000" b="1" dirty="0">
              <a:solidFill>
                <a:schemeClr val="hlink"/>
              </a:solidFill>
            </a:endParaRPr>
          </a:p>
          <a:p>
            <a:pPr eaLnBrk="1" hangingPunct="1">
              <a:lnSpc>
                <a:spcPct val="80000"/>
              </a:lnSpc>
              <a:buFont typeface="Wingdings" pitchFamily="2" charset="2"/>
              <a:buNone/>
            </a:pPr>
            <a:r>
              <a:rPr lang="zh-CN" altLang="en-US" sz="1600" b="1" dirty="0"/>
              <a:t>脊神经节</a:t>
            </a:r>
            <a:r>
              <a:rPr lang="zh-CN" altLang="zh-CN" sz="1600" b="1" dirty="0"/>
              <a:t>---------</a:t>
            </a:r>
            <a:r>
              <a:rPr lang="zh-CN" altLang="en-US" sz="1600" b="1" dirty="0"/>
              <a:t>脊髓后角</a:t>
            </a:r>
            <a:r>
              <a:rPr lang="zh-CN" altLang="zh-CN" sz="1600" b="1" dirty="0"/>
              <a:t>-----------------</a:t>
            </a:r>
            <a:r>
              <a:rPr lang="zh-CN" altLang="en-US" sz="1600" b="1" dirty="0"/>
              <a:t>背侧丘脑腹后外侧核</a:t>
            </a:r>
          </a:p>
          <a:p>
            <a:pPr eaLnBrk="1" hangingPunct="1">
              <a:lnSpc>
                <a:spcPct val="80000"/>
              </a:lnSpc>
              <a:buFont typeface="Wingdings" pitchFamily="2" charset="2"/>
              <a:buNone/>
            </a:pPr>
            <a:endParaRPr lang="zh-CN" altLang="zh-CN" sz="1600" b="1" dirty="0"/>
          </a:p>
          <a:p>
            <a:pPr eaLnBrk="1" hangingPunct="1">
              <a:lnSpc>
                <a:spcPct val="80000"/>
              </a:lnSpc>
              <a:buFont typeface="Wingdings" pitchFamily="2" charset="2"/>
              <a:buNone/>
            </a:pPr>
            <a:r>
              <a:rPr lang="zh-CN" altLang="en-US" sz="1600" b="1" dirty="0"/>
              <a:t>三叉神经节细胞</a:t>
            </a:r>
            <a:r>
              <a:rPr lang="zh-CN" altLang="zh-CN" sz="1600" b="1" dirty="0"/>
              <a:t>---------</a:t>
            </a:r>
            <a:r>
              <a:rPr lang="zh-CN" altLang="en-US" sz="1600" b="1" dirty="0"/>
              <a:t>三叉神经脊束核</a:t>
            </a:r>
            <a:r>
              <a:rPr lang="zh-CN" altLang="zh-CN" sz="1600" b="1" dirty="0"/>
              <a:t>------------</a:t>
            </a:r>
            <a:r>
              <a:rPr lang="zh-CN" altLang="en-US" sz="1600" b="1" dirty="0"/>
              <a:t>背侧丘脑腹后内侧核</a:t>
            </a:r>
          </a:p>
          <a:p>
            <a:pPr eaLnBrk="1" hangingPunct="1">
              <a:lnSpc>
                <a:spcPct val="80000"/>
              </a:lnSpc>
              <a:buFont typeface="Wingdings" pitchFamily="2" charset="2"/>
              <a:buNone/>
            </a:pPr>
            <a:endParaRPr lang="zh-CN" altLang="zh-CN" sz="1600" b="1" dirty="0"/>
          </a:p>
          <a:p>
            <a:pPr eaLnBrk="1" hangingPunct="1">
              <a:lnSpc>
                <a:spcPct val="80000"/>
              </a:lnSpc>
              <a:buFont typeface="Wingdings" pitchFamily="2" charset="2"/>
              <a:buNone/>
            </a:pPr>
            <a:r>
              <a:rPr lang="zh-CN" altLang="en-US" sz="2000" b="1" dirty="0">
                <a:solidFill>
                  <a:schemeClr val="hlink"/>
                </a:solidFill>
              </a:rPr>
              <a:t>特殊感觉传导通路</a:t>
            </a:r>
          </a:p>
          <a:p>
            <a:pPr eaLnBrk="1" hangingPunct="1">
              <a:lnSpc>
                <a:spcPct val="80000"/>
              </a:lnSpc>
              <a:buFont typeface="Wingdings" pitchFamily="2" charset="2"/>
              <a:buNone/>
            </a:pPr>
            <a:r>
              <a:rPr lang="zh-CN" altLang="zh-CN" sz="1800" b="1" dirty="0"/>
              <a:t>     </a:t>
            </a:r>
            <a:r>
              <a:rPr lang="zh-CN" altLang="en-US" sz="1800" b="1" dirty="0"/>
              <a:t>视觉传导通路、听觉传导通路</a:t>
            </a:r>
          </a:p>
          <a:p>
            <a:pPr eaLnBrk="1" hangingPunct="1">
              <a:lnSpc>
                <a:spcPct val="80000"/>
              </a:lnSpc>
              <a:buFont typeface="Wingdings" pitchFamily="2" charset="2"/>
              <a:buNone/>
            </a:pPr>
            <a:endParaRPr lang="zh-CN" altLang="zh-CN" sz="1800" b="1" dirty="0"/>
          </a:p>
          <a:p>
            <a:pPr eaLnBrk="1" hangingPunct="1">
              <a:lnSpc>
                <a:spcPct val="80000"/>
              </a:lnSpc>
            </a:pPr>
            <a:endParaRPr lang="zh-CN" altLang="zh-CN" sz="1800" b="1" dirty="0"/>
          </a:p>
        </p:txBody>
      </p:sp>
      <p:sp>
        <p:nvSpPr>
          <p:cNvPr id="89092" name="Text Box 4"/>
          <p:cNvSpPr txBox="1">
            <a:spLocks noChangeArrowheads="1"/>
          </p:cNvSpPr>
          <p:nvPr/>
        </p:nvSpPr>
        <p:spPr bwMode="auto">
          <a:xfrm>
            <a:off x="4211960" y="2996952"/>
            <a:ext cx="1096962" cy="366712"/>
          </a:xfrm>
          <a:prstGeom prst="rect">
            <a:avLst/>
          </a:prstGeom>
          <a:noFill/>
          <a:ln w="9525">
            <a:noFill/>
            <a:miter lim="800000"/>
            <a:headEnd/>
            <a:tailEnd/>
          </a:ln>
        </p:spPr>
        <p:txBody>
          <a:bodyPr wrap="none">
            <a:spAutoFit/>
          </a:bodyPr>
          <a:lstStyle/>
          <a:p>
            <a:r>
              <a:rPr lang="zh-CN" altLang="en-US" b="1" dirty="0"/>
              <a:t>内侧丘系</a:t>
            </a:r>
          </a:p>
        </p:txBody>
      </p:sp>
      <p:sp>
        <p:nvSpPr>
          <p:cNvPr id="89093" name="Text Box 5"/>
          <p:cNvSpPr txBox="1">
            <a:spLocks noChangeArrowheads="1"/>
          </p:cNvSpPr>
          <p:nvPr/>
        </p:nvSpPr>
        <p:spPr bwMode="auto">
          <a:xfrm>
            <a:off x="3635896" y="4149080"/>
            <a:ext cx="1554163" cy="366713"/>
          </a:xfrm>
          <a:prstGeom prst="rect">
            <a:avLst/>
          </a:prstGeom>
          <a:noFill/>
          <a:ln w="9525">
            <a:noFill/>
            <a:miter lim="800000"/>
            <a:headEnd/>
            <a:tailEnd/>
          </a:ln>
        </p:spPr>
        <p:txBody>
          <a:bodyPr wrap="none">
            <a:spAutoFit/>
          </a:bodyPr>
          <a:lstStyle/>
          <a:p>
            <a:r>
              <a:rPr lang="zh-CN" altLang="en-US" b="1" dirty="0"/>
              <a:t>脊髓丘脑前束</a:t>
            </a:r>
          </a:p>
        </p:txBody>
      </p:sp>
      <p:sp>
        <p:nvSpPr>
          <p:cNvPr id="89094" name="Text Box 6"/>
          <p:cNvSpPr txBox="1">
            <a:spLocks noChangeArrowheads="1"/>
          </p:cNvSpPr>
          <p:nvPr/>
        </p:nvSpPr>
        <p:spPr bwMode="auto">
          <a:xfrm>
            <a:off x="3563888" y="4581128"/>
            <a:ext cx="1554163" cy="366713"/>
          </a:xfrm>
          <a:prstGeom prst="rect">
            <a:avLst/>
          </a:prstGeom>
          <a:noFill/>
          <a:ln w="9525">
            <a:noFill/>
            <a:miter lim="800000"/>
            <a:headEnd/>
            <a:tailEnd/>
          </a:ln>
        </p:spPr>
        <p:txBody>
          <a:bodyPr wrap="none">
            <a:spAutoFit/>
          </a:bodyPr>
          <a:lstStyle/>
          <a:p>
            <a:r>
              <a:rPr lang="zh-CN" altLang="en-US" b="1" dirty="0"/>
              <a:t>脊髓丘脑侧束</a:t>
            </a:r>
          </a:p>
        </p:txBody>
      </p:sp>
      <p:sp>
        <p:nvSpPr>
          <p:cNvPr id="89095" name="Text Box 7"/>
          <p:cNvSpPr txBox="1">
            <a:spLocks noChangeArrowheads="1"/>
          </p:cNvSpPr>
          <p:nvPr/>
        </p:nvSpPr>
        <p:spPr bwMode="auto">
          <a:xfrm>
            <a:off x="4860032" y="4720059"/>
            <a:ext cx="1096962" cy="365125"/>
          </a:xfrm>
          <a:prstGeom prst="rect">
            <a:avLst/>
          </a:prstGeom>
          <a:noFill/>
          <a:ln w="9525">
            <a:noFill/>
            <a:miter lim="800000"/>
            <a:headEnd/>
            <a:tailEnd/>
          </a:ln>
        </p:spPr>
        <p:txBody>
          <a:bodyPr wrap="none">
            <a:spAutoFit/>
          </a:bodyPr>
          <a:lstStyle/>
          <a:p>
            <a:r>
              <a:rPr lang="zh-CN" altLang="en-US" b="1" dirty="0"/>
              <a:t>三叉丘系</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533864" y="620688"/>
            <a:ext cx="7566528" cy="954107"/>
          </a:xfrm>
          <a:prstGeom prst="rect">
            <a:avLst/>
          </a:prstGeom>
          <a:solidFill>
            <a:schemeClr val="accent1"/>
          </a:solidFill>
          <a:ln w="9525">
            <a:noFill/>
            <a:miter lim="800000"/>
            <a:headEnd/>
            <a:tailEnd/>
          </a:ln>
        </p:spPr>
        <p:txBody>
          <a:bodyPr wrap="square">
            <a:spAutoFit/>
          </a:bodyPr>
          <a:lstStyle/>
          <a:p>
            <a:r>
              <a:rPr lang="zh-CN" altLang="en-US" sz="2800" b="1" dirty="0">
                <a:latin typeface="Times New Roman" pitchFamily="18" charset="0"/>
              </a:rPr>
              <a:t>神经系统的常用术语</a:t>
            </a:r>
            <a:endParaRPr lang="en-US" altLang="zh-CN" sz="2800" b="1" dirty="0">
              <a:latin typeface="Times New Roman" pitchFamily="18" charset="0"/>
            </a:endParaRPr>
          </a:p>
          <a:p>
            <a:r>
              <a:rPr lang="en-US" altLang="zh-CN" sz="2800" b="1" dirty="0">
                <a:latin typeface="Times New Roman" pitchFamily="18" charset="0"/>
              </a:rPr>
              <a:t>Common Terminology </a:t>
            </a:r>
            <a:r>
              <a:rPr lang="en-US" altLang="zh-CN" sz="2800" b="1" dirty="0" smtClean="0">
                <a:latin typeface="Times New Roman" pitchFamily="18" charset="0"/>
              </a:rPr>
              <a:t>of Nervous System</a:t>
            </a:r>
            <a:endParaRPr lang="zh-CN" altLang="en-US" sz="2800" b="1" dirty="0">
              <a:latin typeface="Times New Roman" pitchFamily="18" charset="0"/>
            </a:endParaRPr>
          </a:p>
        </p:txBody>
      </p:sp>
      <p:sp>
        <p:nvSpPr>
          <p:cNvPr id="57347" name="Rectangle 3"/>
          <p:cNvSpPr>
            <a:spLocks noChangeArrowheads="1"/>
          </p:cNvSpPr>
          <p:nvPr/>
        </p:nvSpPr>
        <p:spPr bwMode="auto">
          <a:xfrm>
            <a:off x="604664" y="1772816"/>
            <a:ext cx="2743200" cy="1552575"/>
          </a:xfrm>
          <a:prstGeom prst="rect">
            <a:avLst/>
          </a:prstGeom>
          <a:noFill/>
          <a:ln w="9525">
            <a:noFill/>
            <a:miter lim="800000"/>
            <a:headEnd/>
            <a:tailEnd/>
          </a:ln>
        </p:spPr>
        <p:txBody>
          <a:bodyPr>
            <a:spAutoFit/>
          </a:bodyPr>
          <a:lstStyle/>
          <a:p>
            <a:pPr>
              <a:buFont typeface="Arial" charset="0"/>
              <a:buChar char="•"/>
            </a:pPr>
            <a:r>
              <a:rPr lang="zh-CN" altLang="en-US" sz="2400" b="1" dirty="0">
                <a:latin typeface="Times New Roman" pitchFamily="18" charset="0"/>
              </a:rPr>
              <a:t>灰质  </a:t>
            </a:r>
            <a:r>
              <a:rPr lang="en-US" altLang="zh-CN" sz="2400" b="1" i="1" dirty="0">
                <a:latin typeface="Times New Roman" pitchFamily="18" charset="0"/>
              </a:rPr>
              <a:t>gray matter</a:t>
            </a:r>
            <a:r>
              <a:rPr lang="en-US" altLang="zh-CN" sz="2400" b="1" dirty="0">
                <a:latin typeface="Times New Roman" pitchFamily="18" charset="0"/>
              </a:rPr>
              <a:t>        </a:t>
            </a:r>
          </a:p>
          <a:p>
            <a:pPr>
              <a:lnSpc>
                <a:spcPct val="150000"/>
              </a:lnSpc>
              <a:buFont typeface="Arial" charset="0"/>
              <a:buChar char="•"/>
            </a:pPr>
            <a:r>
              <a:rPr lang="zh-CN" altLang="en-US" sz="2400" b="1" dirty="0">
                <a:latin typeface="Times New Roman" pitchFamily="18" charset="0"/>
              </a:rPr>
              <a:t>皮质  </a:t>
            </a:r>
            <a:r>
              <a:rPr lang="en-US" altLang="zh-CN" sz="2400" b="1" i="1" dirty="0">
                <a:latin typeface="Times New Roman" pitchFamily="18" charset="0"/>
              </a:rPr>
              <a:t>cortex</a:t>
            </a:r>
            <a:r>
              <a:rPr lang="en-US" altLang="zh-CN" sz="2400" b="1" dirty="0">
                <a:latin typeface="Times New Roman" pitchFamily="18" charset="0"/>
              </a:rPr>
              <a:t>   </a:t>
            </a:r>
          </a:p>
          <a:p>
            <a:pPr>
              <a:lnSpc>
                <a:spcPct val="150000"/>
              </a:lnSpc>
              <a:buFont typeface="Arial" charset="0"/>
              <a:buChar char="•"/>
            </a:pPr>
            <a:r>
              <a:rPr lang="zh-CN" altLang="en-US" sz="2400" b="1" dirty="0">
                <a:latin typeface="Times New Roman" pitchFamily="18" charset="0"/>
              </a:rPr>
              <a:t>神经核 </a:t>
            </a:r>
            <a:r>
              <a:rPr lang="zh-CN" altLang="en-US" sz="2400" b="1" i="1" dirty="0">
                <a:latin typeface="Times New Roman" pitchFamily="18" charset="0"/>
              </a:rPr>
              <a:t>  </a:t>
            </a:r>
            <a:r>
              <a:rPr lang="en-US" altLang="zh-CN" sz="2400" b="1" i="1" dirty="0">
                <a:latin typeface="Times New Roman" pitchFamily="18" charset="0"/>
              </a:rPr>
              <a:t>nucleus</a:t>
            </a:r>
            <a:endParaRPr lang="en-US" altLang="zh-CN" sz="2400" b="1" dirty="0">
              <a:latin typeface="Times New Roman" pitchFamily="18" charset="0"/>
            </a:endParaRPr>
          </a:p>
        </p:txBody>
      </p:sp>
      <p:pic>
        <p:nvPicPr>
          <p:cNvPr id="57348" name="Picture 4" descr="a276"/>
          <p:cNvPicPr>
            <a:picLocks noChangeAspect="1" noChangeArrowheads="1"/>
          </p:cNvPicPr>
          <p:nvPr/>
        </p:nvPicPr>
        <p:blipFill>
          <a:blip r:embed="rId2" cstate="print">
            <a:lum contrast="30000"/>
          </a:blip>
          <a:srcRect r="6082"/>
          <a:stretch>
            <a:fillRect/>
          </a:stretch>
        </p:blipFill>
        <p:spPr bwMode="auto">
          <a:xfrm>
            <a:off x="35496" y="3645024"/>
            <a:ext cx="2911236" cy="3096344"/>
          </a:xfrm>
          <a:prstGeom prst="rect">
            <a:avLst/>
          </a:prstGeom>
          <a:noFill/>
          <a:ln w="9525">
            <a:solidFill>
              <a:schemeClr val="accent1"/>
            </a:solidFill>
            <a:miter lim="800000"/>
            <a:headEnd/>
            <a:tailEnd/>
          </a:ln>
        </p:spPr>
      </p:pic>
      <p:pic>
        <p:nvPicPr>
          <p:cNvPr id="57349" name="Picture 5" descr="a243"/>
          <p:cNvPicPr>
            <a:picLocks noChangeAspect="1" noChangeArrowheads="1"/>
          </p:cNvPicPr>
          <p:nvPr/>
        </p:nvPicPr>
        <p:blipFill>
          <a:blip r:embed="rId3" cstate="print">
            <a:lum bright="-18000" contrast="60000"/>
          </a:blip>
          <a:srcRect l="8000"/>
          <a:stretch>
            <a:fillRect/>
          </a:stretch>
        </p:blipFill>
        <p:spPr bwMode="auto">
          <a:xfrm>
            <a:off x="5972480" y="3645024"/>
            <a:ext cx="3064016" cy="3024336"/>
          </a:xfrm>
          <a:prstGeom prst="rect">
            <a:avLst/>
          </a:prstGeom>
          <a:noFill/>
          <a:ln w="9525">
            <a:solidFill>
              <a:schemeClr val="accent1"/>
            </a:solidFill>
            <a:miter lim="800000"/>
            <a:headEnd/>
            <a:tailEnd/>
          </a:ln>
        </p:spPr>
      </p:pic>
      <p:pic>
        <p:nvPicPr>
          <p:cNvPr id="57350" name="Picture 6" descr="a302"/>
          <p:cNvPicPr>
            <a:picLocks noChangeAspect="1" noChangeArrowheads="1"/>
          </p:cNvPicPr>
          <p:nvPr/>
        </p:nvPicPr>
        <p:blipFill>
          <a:blip r:embed="rId4" cstate="print">
            <a:lum contrast="24000"/>
          </a:blip>
          <a:srcRect r="10001"/>
          <a:stretch>
            <a:fillRect/>
          </a:stretch>
        </p:blipFill>
        <p:spPr bwMode="auto">
          <a:xfrm>
            <a:off x="2987824" y="3645024"/>
            <a:ext cx="2997200" cy="3124200"/>
          </a:xfrm>
          <a:prstGeom prst="rect">
            <a:avLst/>
          </a:prstGeom>
          <a:noFill/>
          <a:ln w="9525">
            <a:solidFill>
              <a:schemeClr val="accent1"/>
            </a:solidFill>
            <a:miter lim="800000"/>
            <a:headEnd/>
            <a:tailEnd/>
          </a:ln>
        </p:spPr>
      </p:pic>
    </p:spTree>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idx="1"/>
          </p:nvPr>
        </p:nvSpPr>
        <p:spPr/>
        <p:txBody>
          <a:bodyPr/>
          <a:lstStyle/>
          <a:p>
            <a:r>
              <a:rPr lang="zh-CN" altLang="en-US" sz="2800" b="1" dirty="0">
                <a:solidFill>
                  <a:srgbClr val="0000FF"/>
                </a:solidFill>
              </a:rPr>
              <a:t>运动传导</a:t>
            </a:r>
            <a:r>
              <a:rPr lang="zh-CN" altLang="en-US" sz="2800" b="1" dirty="0" smtClean="0">
                <a:solidFill>
                  <a:srgbClr val="0000FF"/>
                </a:solidFill>
              </a:rPr>
              <a:t>通路</a:t>
            </a:r>
            <a:r>
              <a:rPr lang="en-US" altLang="zh-CN" sz="2800" b="1" dirty="0" smtClean="0">
                <a:solidFill>
                  <a:srgbClr val="0000FF"/>
                </a:solidFill>
                <a:latin typeface="Times New Roman" pitchFamily="18" charset="0"/>
                <a:cs typeface="Times New Roman" pitchFamily="18" charset="0"/>
              </a:rPr>
              <a:t>Motor </a:t>
            </a:r>
            <a:r>
              <a:rPr lang="en-US" altLang="zh-CN" sz="2800" b="1" dirty="0">
                <a:solidFill>
                  <a:srgbClr val="0000FF"/>
                </a:solidFill>
                <a:latin typeface="Times New Roman" pitchFamily="18" charset="0"/>
                <a:cs typeface="Times New Roman" pitchFamily="18" charset="0"/>
              </a:rPr>
              <a:t>conduction pathway</a:t>
            </a:r>
            <a:endParaRPr lang="zh-CN" altLang="en-US" sz="2800" b="1" dirty="0">
              <a:solidFill>
                <a:srgbClr val="0000FF"/>
              </a:solidFill>
              <a:latin typeface="Times New Roman" pitchFamily="18" charset="0"/>
              <a:cs typeface="Times New Roman" pitchFamily="18" charset="0"/>
            </a:endParaRPr>
          </a:p>
          <a:p>
            <a:pPr eaLnBrk="1" hangingPunct="1">
              <a:buFont typeface="Wingdings" pitchFamily="2" charset="2"/>
              <a:buNone/>
            </a:pPr>
            <a:endParaRPr lang="zh-CN" altLang="zh-CN" sz="2400" b="1" dirty="0"/>
          </a:p>
          <a:p>
            <a:pPr>
              <a:buNone/>
            </a:pPr>
            <a:r>
              <a:rPr lang="zh-CN" altLang="en-US" sz="2400" b="1" dirty="0">
                <a:solidFill>
                  <a:schemeClr val="hlink"/>
                </a:solidFill>
              </a:rPr>
              <a:t>锥体</a:t>
            </a:r>
            <a:r>
              <a:rPr lang="zh-CN" altLang="en-US" sz="2400" b="1" dirty="0" smtClean="0">
                <a:solidFill>
                  <a:schemeClr val="hlink"/>
                </a:solidFill>
              </a:rPr>
              <a:t>系 </a:t>
            </a:r>
            <a:r>
              <a:rPr lang="en-US" altLang="zh-CN" sz="2400" b="1" dirty="0" smtClean="0">
                <a:solidFill>
                  <a:schemeClr val="hlink"/>
                </a:solidFill>
                <a:latin typeface="Times New Roman" pitchFamily="18" charset="0"/>
                <a:cs typeface="Times New Roman" pitchFamily="18" charset="0"/>
              </a:rPr>
              <a:t>Pyramidal </a:t>
            </a:r>
            <a:r>
              <a:rPr lang="en-US" altLang="zh-CN" sz="2400" b="1" dirty="0">
                <a:solidFill>
                  <a:schemeClr val="hlink"/>
                </a:solidFill>
                <a:latin typeface="Times New Roman" pitchFamily="18" charset="0"/>
                <a:cs typeface="Times New Roman" pitchFamily="18" charset="0"/>
              </a:rPr>
              <a:t>system</a:t>
            </a:r>
            <a:endParaRPr lang="zh-CN" altLang="en-US" sz="2400" b="1" dirty="0">
              <a:solidFill>
                <a:schemeClr val="hlink"/>
              </a:solidFill>
              <a:latin typeface="Times New Roman" pitchFamily="18" charset="0"/>
              <a:cs typeface="Times New Roman" pitchFamily="18" charset="0"/>
            </a:endParaRPr>
          </a:p>
          <a:p>
            <a:pPr eaLnBrk="1" hangingPunct="1">
              <a:buFont typeface="Wingdings" pitchFamily="2" charset="2"/>
              <a:buNone/>
            </a:pPr>
            <a:r>
              <a:rPr lang="zh-CN" altLang="zh-CN" sz="2000" b="1" dirty="0"/>
              <a:t>   </a:t>
            </a:r>
            <a:r>
              <a:rPr lang="zh-CN" altLang="en-US" sz="2000" b="1" dirty="0"/>
              <a:t>管理头面部和躯干、四肢的</a:t>
            </a:r>
            <a:r>
              <a:rPr lang="zh-CN" altLang="en-US" sz="2000" b="1" dirty="0">
                <a:solidFill>
                  <a:schemeClr val="hlink"/>
                </a:solidFill>
              </a:rPr>
              <a:t>随意运动</a:t>
            </a:r>
          </a:p>
          <a:p>
            <a:pPr eaLnBrk="1" hangingPunct="1">
              <a:buFont typeface="Wingdings" pitchFamily="2" charset="2"/>
              <a:buNone/>
            </a:pPr>
            <a:r>
              <a:rPr lang="zh-CN" altLang="en-US" sz="2000" b="1" dirty="0">
                <a:solidFill>
                  <a:schemeClr val="hlink"/>
                </a:solidFill>
              </a:rPr>
              <a:t>   皮质脊髓束</a:t>
            </a:r>
          </a:p>
          <a:p>
            <a:pPr eaLnBrk="1" hangingPunct="1">
              <a:buFont typeface="Wingdings" pitchFamily="2" charset="2"/>
              <a:buNone/>
            </a:pPr>
            <a:r>
              <a:rPr lang="zh-CN" altLang="en-US" sz="2000" b="1" dirty="0">
                <a:solidFill>
                  <a:schemeClr val="hlink"/>
                </a:solidFill>
              </a:rPr>
              <a:t>    皮质核束</a:t>
            </a:r>
          </a:p>
          <a:p>
            <a:pPr eaLnBrk="1" hangingPunct="1">
              <a:buFont typeface="Wingdings" pitchFamily="2" charset="2"/>
              <a:buNone/>
            </a:pPr>
            <a:endParaRPr lang="zh-CN" altLang="en-US" sz="2000" b="1" dirty="0">
              <a:solidFill>
                <a:schemeClr val="hlink"/>
              </a:solidFill>
            </a:endParaRPr>
          </a:p>
          <a:p>
            <a:pPr>
              <a:buNone/>
            </a:pPr>
            <a:r>
              <a:rPr lang="zh-CN" altLang="en-US" sz="2400" b="1" dirty="0">
                <a:solidFill>
                  <a:schemeClr val="hlink"/>
                </a:solidFill>
              </a:rPr>
              <a:t>锥体外</a:t>
            </a:r>
            <a:r>
              <a:rPr lang="zh-CN" altLang="en-US" sz="2400" b="1" dirty="0" smtClean="0">
                <a:solidFill>
                  <a:schemeClr val="hlink"/>
                </a:solidFill>
              </a:rPr>
              <a:t>系 </a:t>
            </a:r>
            <a:r>
              <a:rPr lang="en-US" altLang="zh-CN" sz="2400" b="1" dirty="0" err="1" smtClean="0">
                <a:solidFill>
                  <a:schemeClr val="hlink"/>
                </a:solidFill>
                <a:latin typeface="Times New Roman" pitchFamily="18" charset="0"/>
                <a:cs typeface="Times New Roman" pitchFamily="18" charset="0"/>
              </a:rPr>
              <a:t>Extrapyramidal</a:t>
            </a:r>
            <a:r>
              <a:rPr lang="en-US" altLang="zh-CN" sz="2400" b="1" dirty="0" smtClean="0">
                <a:solidFill>
                  <a:schemeClr val="hlink"/>
                </a:solidFill>
                <a:latin typeface="Times New Roman" pitchFamily="18" charset="0"/>
                <a:cs typeface="Times New Roman" pitchFamily="18" charset="0"/>
              </a:rPr>
              <a:t> </a:t>
            </a:r>
            <a:r>
              <a:rPr lang="en-US" altLang="zh-CN" sz="2400" b="1" dirty="0">
                <a:solidFill>
                  <a:schemeClr val="hlink"/>
                </a:solidFill>
                <a:latin typeface="Times New Roman" pitchFamily="18" charset="0"/>
                <a:cs typeface="Times New Roman" pitchFamily="18" charset="0"/>
              </a:rPr>
              <a:t>system</a:t>
            </a:r>
            <a:endParaRPr lang="zh-CN" altLang="en-US" sz="2400" b="1" dirty="0">
              <a:solidFill>
                <a:schemeClr val="hlink"/>
              </a:solidFill>
              <a:latin typeface="Times New Roman" pitchFamily="18" charset="0"/>
              <a:cs typeface="Times New Roman" pitchFamily="18" charset="0"/>
            </a:endParaRPr>
          </a:p>
          <a:p>
            <a:pPr eaLnBrk="1" hangingPunct="1">
              <a:buFont typeface="Wingdings" pitchFamily="2" charset="2"/>
              <a:buNone/>
            </a:pPr>
            <a:r>
              <a:rPr lang="zh-CN" altLang="en-US" sz="2000" b="1" dirty="0"/>
              <a:t>   调节肌张力、协调肌活动、维持体态姿势和习惯性动作</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en-US" altLang="zh-CN" dirty="0" err="1" smtClean="0"/>
              <a:t>Struc</a:t>
            </a:r>
            <a:endParaRPr lang="zh-CN" altLang="en-US" dirty="0" smtClean="0"/>
          </a:p>
        </p:txBody>
      </p:sp>
      <p:sp>
        <p:nvSpPr>
          <p:cNvPr id="33795" name="矩形 3"/>
          <p:cNvSpPr>
            <a:spLocks noChangeArrowheads="1"/>
          </p:cNvSpPr>
          <p:nvPr/>
        </p:nvSpPr>
        <p:spPr bwMode="auto">
          <a:xfrm>
            <a:off x="0" y="644525"/>
            <a:ext cx="9144000" cy="1728788"/>
          </a:xfrm>
          <a:prstGeom prst="rect">
            <a:avLst/>
          </a:prstGeom>
          <a:solidFill>
            <a:srgbClr val="0000FF"/>
          </a:solidFill>
          <a:ln w="9525">
            <a:solidFill>
              <a:srgbClr val="FFFFCC"/>
            </a:solidFill>
            <a:miter lim="800000"/>
            <a:headEnd/>
            <a:tailEnd/>
          </a:ln>
        </p:spPr>
        <p:txBody>
          <a:bodyPr tIns="108000" bIns="108000" anchor="ctr"/>
          <a:lstStyle/>
          <a:p>
            <a:pPr algn="ctr"/>
            <a:r>
              <a:rPr lang="zh-CN" altLang="en-US" sz="2800" b="1">
                <a:solidFill>
                  <a:srgbClr val="FFFF00"/>
                </a:solidFill>
                <a:latin typeface="黑体" pitchFamily="49" charset="-122"/>
                <a:ea typeface="黑体" pitchFamily="49" charset="-122"/>
              </a:rPr>
              <a:t>课后讨论主题</a:t>
            </a:r>
            <a:endParaRPr lang="en-US" altLang="zh-CN" sz="2800" b="1">
              <a:solidFill>
                <a:srgbClr val="FFFF00"/>
              </a:solidFill>
              <a:latin typeface="黑体" pitchFamily="49" charset="-122"/>
              <a:ea typeface="黑体" pitchFamily="49" charset="-122"/>
            </a:endParaRPr>
          </a:p>
          <a:p>
            <a:pPr algn="ctr"/>
            <a:r>
              <a:rPr lang="en-US" altLang="zh-CN" sz="2800" b="1">
                <a:solidFill>
                  <a:srgbClr val="FFFF00"/>
                </a:solidFill>
                <a:latin typeface="Times New Roman" pitchFamily="18" charset="0"/>
                <a:ea typeface="黑体" pitchFamily="49" charset="-122"/>
                <a:cs typeface="Times New Roman" pitchFamily="18" charset="0"/>
              </a:rPr>
              <a:t>Discussion topic after-class</a:t>
            </a:r>
            <a:endParaRPr lang="zh-CN" altLang="en-US" sz="2800" b="1">
              <a:solidFill>
                <a:srgbClr val="FFFF00"/>
              </a:solidFill>
              <a:latin typeface="Times New Roman" pitchFamily="18" charset="0"/>
              <a:ea typeface="黑体" pitchFamily="49" charset="-122"/>
              <a:cs typeface="Times New Roman" pitchFamily="18" charset="0"/>
            </a:endParaRPr>
          </a:p>
        </p:txBody>
      </p:sp>
      <p:sp>
        <p:nvSpPr>
          <p:cNvPr id="33796" name="TextBox 7"/>
          <p:cNvSpPr txBox="1">
            <a:spLocks noChangeArrowheads="1"/>
          </p:cNvSpPr>
          <p:nvPr/>
        </p:nvSpPr>
        <p:spPr bwMode="auto">
          <a:xfrm>
            <a:off x="1355142" y="3505200"/>
            <a:ext cx="6989349" cy="954107"/>
          </a:xfrm>
          <a:prstGeom prst="rect">
            <a:avLst/>
          </a:prstGeom>
          <a:noFill/>
          <a:ln w="9525">
            <a:noFill/>
            <a:miter lim="800000"/>
            <a:headEnd/>
            <a:tailEnd/>
          </a:ln>
        </p:spPr>
        <p:txBody>
          <a:bodyPr wrap="none">
            <a:spAutoFit/>
          </a:bodyPr>
          <a:lstStyle/>
          <a:p>
            <a:pPr algn="ctr"/>
            <a:r>
              <a:rPr lang="zh-CN" altLang="en-US" sz="2800" b="1" dirty="0" smtClean="0">
                <a:latin typeface="Times New Roman" pitchFamily="18" charset="0"/>
                <a:ea typeface="黑体" pitchFamily="49" charset="-122"/>
                <a:cs typeface="Times New Roman" pitchFamily="18" charset="0"/>
              </a:rPr>
              <a:t>外周神经系统的结构</a:t>
            </a:r>
            <a:endParaRPr lang="en-US" altLang="zh-CN" sz="2800" b="1" dirty="0" smtClean="0">
              <a:latin typeface="黑体" pitchFamily="49" charset="-122"/>
              <a:ea typeface="黑体" pitchFamily="49" charset="-122"/>
            </a:endParaRPr>
          </a:p>
          <a:p>
            <a:pPr algn="ctr"/>
            <a:r>
              <a:rPr lang="en-US" altLang="zh-CN" sz="2800" b="1" dirty="0" smtClean="0">
                <a:latin typeface="Times New Roman" pitchFamily="18" charset="0"/>
                <a:ea typeface="黑体" pitchFamily="49" charset="-122"/>
                <a:cs typeface="Times New Roman" pitchFamily="18" charset="0"/>
              </a:rPr>
              <a:t>Structure of the Peripheral Nervous System</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2"/>
          <p:cNvSpPr txBox="1">
            <a:spLocks noChangeArrowheads="1"/>
          </p:cNvSpPr>
          <p:nvPr/>
        </p:nvSpPr>
        <p:spPr bwMode="auto">
          <a:xfrm>
            <a:off x="0" y="404813"/>
            <a:ext cx="8964488" cy="954107"/>
          </a:xfrm>
          <a:prstGeom prst="rect">
            <a:avLst/>
          </a:prstGeom>
          <a:noFill/>
          <a:ln w="9525">
            <a:noFill/>
            <a:miter lim="800000"/>
            <a:headEnd/>
            <a:tailEnd/>
          </a:ln>
        </p:spPr>
        <p:txBody>
          <a:bodyPr wrap="square">
            <a:spAutoFit/>
          </a:bodyPr>
          <a:lstStyle/>
          <a:p>
            <a:pPr algn="ctr"/>
            <a:r>
              <a:rPr lang="zh-CN" altLang="en-US" sz="2800" b="1" dirty="0" smtClean="0">
                <a:solidFill>
                  <a:srgbClr val="002060"/>
                </a:solidFill>
                <a:latin typeface="黑体" pitchFamily="49" charset="-122"/>
                <a:ea typeface="黑体" pitchFamily="49" charset="-122"/>
              </a:rPr>
              <a:t>第二节  </a:t>
            </a:r>
            <a:r>
              <a:rPr lang="zh-CN" altLang="en-US" sz="2800" b="1" dirty="0">
                <a:solidFill>
                  <a:srgbClr val="002060"/>
                </a:solidFill>
                <a:latin typeface="黑体" pitchFamily="49" charset="-122"/>
                <a:ea typeface="黑体" pitchFamily="49" charset="-122"/>
              </a:rPr>
              <a:t>神经系统的感觉分析</a:t>
            </a:r>
            <a:r>
              <a:rPr lang="zh-CN" altLang="en-US" sz="2800" b="1" dirty="0" smtClean="0">
                <a:solidFill>
                  <a:srgbClr val="002060"/>
                </a:solidFill>
                <a:latin typeface="黑体" pitchFamily="49" charset="-122"/>
                <a:ea typeface="黑体" pitchFamily="49" charset="-122"/>
              </a:rPr>
              <a:t>功能</a:t>
            </a:r>
            <a:endParaRPr lang="en-US" altLang="zh-CN" sz="2800" b="1" dirty="0" smtClean="0">
              <a:solidFill>
                <a:srgbClr val="002060"/>
              </a:solidFill>
              <a:latin typeface="黑体" pitchFamily="49" charset="-122"/>
              <a:ea typeface="黑体" pitchFamily="49" charset="-122"/>
            </a:endParaRPr>
          </a:p>
          <a:p>
            <a:pPr algn="ctr"/>
            <a:r>
              <a:rPr lang="en-US" altLang="zh-CN" sz="2800" b="1" dirty="0" smtClean="0">
                <a:solidFill>
                  <a:srgbClr val="002060"/>
                </a:solidFill>
                <a:latin typeface="Times New Roman" pitchFamily="18" charset="0"/>
                <a:ea typeface="黑体" pitchFamily="49" charset="-122"/>
                <a:cs typeface="Times New Roman" pitchFamily="18" charset="0"/>
              </a:rPr>
              <a:t>Section </a:t>
            </a:r>
            <a:r>
              <a:rPr lang="en-US" altLang="zh-CN" sz="2800" b="1" smtClean="0">
                <a:solidFill>
                  <a:srgbClr val="002060"/>
                </a:solidFill>
                <a:latin typeface="Times New Roman" pitchFamily="18" charset="0"/>
                <a:ea typeface="黑体" pitchFamily="49" charset="-122"/>
                <a:cs typeface="Times New Roman" pitchFamily="18" charset="0"/>
              </a:rPr>
              <a:t>2: S</a:t>
            </a:r>
            <a:r>
              <a:rPr lang="en-US" altLang="zh-CN" sz="2800" b="1" smtClean="0">
                <a:solidFill>
                  <a:srgbClr val="002060"/>
                </a:solidFill>
                <a:latin typeface="Times New Roman" pitchFamily="18" charset="0"/>
                <a:cs typeface="Times New Roman" pitchFamily="18" charset="0"/>
              </a:rPr>
              <a:t>ensory </a:t>
            </a:r>
            <a:r>
              <a:rPr lang="en-US" altLang="zh-CN" sz="2800" b="1" dirty="0" smtClean="0">
                <a:solidFill>
                  <a:srgbClr val="002060"/>
                </a:solidFill>
                <a:latin typeface="Times New Roman" pitchFamily="18" charset="0"/>
                <a:cs typeface="Times New Roman" pitchFamily="18" charset="0"/>
              </a:rPr>
              <a:t>function </a:t>
            </a:r>
            <a:r>
              <a:rPr lang="en-US" altLang="zh-CN" sz="2800" b="1" dirty="0">
                <a:solidFill>
                  <a:srgbClr val="002060"/>
                </a:solidFill>
                <a:latin typeface="Times New Roman" pitchFamily="18" charset="0"/>
                <a:cs typeface="Times New Roman" pitchFamily="18" charset="0"/>
              </a:rPr>
              <a:t>of nervous system</a:t>
            </a:r>
            <a:r>
              <a:rPr lang="zh-CN" altLang="en-US" sz="2800" dirty="0">
                <a:solidFill>
                  <a:srgbClr val="002060"/>
                </a:solidFill>
                <a:latin typeface="Times New Roman" pitchFamily="18" charset="0"/>
                <a:ea typeface="黑体" pitchFamily="49" charset="-122"/>
                <a:cs typeface="Times New Roman" pitchFamily="18" charset="0"/>
              </a:rPr>
              <a:t>     </a:t>
            </a:r>
            <a:endParaRPr lang="zh-CN" altLang="en-US" sz="2800" b="1" dirty="0">
              <a:solidFill>
                <a:srgbClr val="002060"/>
              </a:solidFill>
              <a:latin typeface="Times New Roman" pitchFamily="18" charset="0"/>
              <a:ea typeface="黑体" pitchFamily="49" charset="-122"/>
              <a:cs typeface="Times New Roman" pitchFamily="18" charset="0"/>
            </a:endParaRPr>
          </a:p>
        </p:txBody>
      </p:sp>
      <p:sp>
        <p:nvSpPr>
          <p:cNvPr id="18436" name="Rectangle 3"/>
          <p:cNvSpPr>
            <a:spLocks noChangeArrowheads="1"/>
          </p:cNvSpPr>
          <p:nvPr/>
        </p:nvSpPr>
        <p:spPr bwMode="auto">
          <a:xfrm>
            <a:off x="323528" y="1916832"/>
            <a:ext cx="5544617" cy="5201424"/>
          </a:xfrm>
          <a:prstGeom prst="rect">
            <a:avLst/>
          </a:prstGeom>
          <a:noFill/>
          <a:ln w="9525">
            <a:noFill/>
            <a:miter lim="800000"/>
            <a:headEnd/>
            <a:tailEnd/>
          </a:ln>
        </p:spPr>
        <p:txBody>
          <a:bodyPr wrap="square">
            <a:spAutoFit/>
          </a:bodyPr>
          <a:lstStyle/>
          <a:p>
            <a:r>
              <a:rPr lang="zh-CN" altLang="en-US" sz="2400" b="1" dirty="0">
                <a:solidFill>
                  <a:schemeClr val="hlink"/>
                </a:solidFill>
                <a:latin typeface="宋体" pitchFamily="2" charset="-122"/>
              </a:rPr>
              <a:t>一、脊髓与脑干的感觉传导功能</a:t>
            </a:r>
            <a:endParaRPr lang="en-US" altLang="zh-CN" sz="2400" b="1" dirty="0">
              <a:solidFill>
                <a:schemeClr val="hlink"/>
              </a:solidFill>
              <a:latin typeface="宋体" pitchFamily="2" charset="-122"/>
            </a:endParaRPr>
          </a:p>
          <a:p>
            <a:r>
              <a:rPr lang="en-US" altLang="zh-CN" sz="2400" b="1" dirty="0" smtClean="0">
                <a:solidFill>
                  <a:schemeClr val="hlink"/>
                </a:solidFill>
                <a:latin typeface="Times New Roman" pitchFamily="18" charset="0"/>
                <a:cs typeface="Times New Roman" pitchFamily="18" charset="0"/>
              </a:rPr>
              <a:t>        Sensory </a:t>
            </a:r>
            <a:r>
              <a:rPr lang="en-US" altLang="zh-CN" sz="2400" b="1" dirty="0">
                <a:solidFill>
                  <a:schemeClr val="hlink"/>
                </a:solidFill>
                <a:latin typeface="Times New Roman" pitchFamily="18" charset="0"/>
                <a:cs typeface="Times New Roman" pitchFamily="18" charset="0"/>
              </a:rPr>
              <a:t>conduction function of spinal cord and brainstem</a:t>
            </a:r>
            <a:endParaRPr lang="zh-CN" altLang="en-US" sz="2400" b="1" dirty="0">
              <a:solidFill>
                <a:schemeClr val="hlink"/>
              </a:solidFill>
              <a:latin typeface="Times New Roman" pitchFamily="18" charset="0"/>
              <a:cs typeface="Times New Roman" pitchFamily="18" charset="0"/>
            </a:endParaRPr>
          </a:p>
          <a:p>
            <a:pPr algn="ctr"/>
            <a:r>
              <a:rPr lang="zh-CN" altLang="en-US" sz="2000" b="1" dirty="0" smtClean="0">
                <a:latin typeface="宋体" pitchFamily="2" charset="-122"/>
              </a:rPr>
              <a:t>来自</a:t>
            </a:r>
            <a:r>
              <a:rPr lang="zh-CN" altLang="en-US" sz="2000" b="1" dirty="0">
                <a:latin typeface="宋体" pitchFamily="2" charset="-122"/>
              </a:rPr>
              <a:t>躯体与内脏</a:t>
            </a:r>
            <a:r>
              <a:rPr lang="zh-CN" altLang="en-US" sz="2000" b="1" dirty="0" smtClean="0">
                <a:latin typeface="宋体" pitchFamily="2" charset="-122"/>
              </a:rPr>
              <a:t>各种感受器的神经冲动</a:t>
            </a:r>
          </a:p>
          <a:p>
            <a:r>
              <a:rPr lang="en-US" altLang="zh-CN" sz="2000" b="1" dirty="0" smtClean="0">
                <a:latin typeface="Times New Roman" pitchFamily="18" charset="0"/>
                <a:cs typeface="Times New Roman" pitchFamily="18" charset="0"/>
              </a:rPr>
              <a:t>                       Receptor: nerve impulses</a:t>
            </a:r>
          </a:p>
          <a:p>
            <a:endParaRPr lang="zh-CN" altLang="zh-CN" sz="2000" b="1" dirty="0">
              <a:latin typeface="Times New Roman" pitchFamily="18" charset="0"/>
              <a:cs typeface="Times New Roman" pitchFamily="18" charset="0"/>
            </a:endParaRPr>
          </a:p>
          <a:p>
            <a:pPr algn="ctr"/>
            <a:r>
              <a:rPr lang="zh-CN" altLang="en-US" sz="2000" b="1" dirty="0" smtClean="0">
                <a:latin typeface="宋体" pitchFamily="2" charset="-122"/>
              </a:rPr>
              <a:t>脊髓</a:t>
            </a:r>
            <a:r>
              <a:rPr lang="zh-CN" altLang="en-US" sz="2000" b="1" dirty="0">
                <a:latin typeface="宋体" pitchFamily="2" charset="-122"/>
              </a:rPr>
              <a:t>后根传入脊髓</a:t>
            </a:r>
          </a:p>
          <a:p>
            <a:pPr algn="ctr"/>
            <a:r>
              <a:rPr lang="zh-CN" altLang="en-US" sz="2000" b="1" dirty="0">
                <a:latin typeface="宋体" pitchFamily="2" charset="-122"/>
              </a:rPr>
              <a:t>脑干神经核</a:t>
            </a:r>
          </a:p>
          <a:p>
            <a:pPr algn="ctr"/>
            <a:r>
              <a:rPr lang="en-US" altLang="zh-CN" sz="2000" b="1" dirty="0" smtClean="0">
                <a:latin typeface="Times New Roman" pitchFamily="18" charset="0"/>
                <a:cs typeface="Times New Roman" pitchFamily="18" charset="0"/>
              </a:rPr>
              <a:t>Spinal cord and brainstem</a:t>
            </a:r>
          </a:p>
          <a:p>
            <a:pPr algn="ctr"/>
            <a:endParaRPr lang="zh-CN" altLang="zh-CN" sz="2000" b="1" dirty="0">
              <a:latin typeface="Times New Roman" pitchFamily="18" charset="0"/>
              <a:cs typeface="Times New Roman" pitchFamily="18" charset="0"/>
            </a:endParaRPr>
          </a:p>
          <a:p>
            <a:pPr algn="ctr"/>
            <a:r>
              <a:rPr lang="zh-CN" altLang="en-US" sz="2000" b="1" dirty="0">
                <a:latin typeface="宋体" pitchFamily="2" charset="-122"/>
              </a:rPr>
              <a:t>上行传导路径</a:t>
            </a:r>
          </a:p>
          <a:p>
            <a:pPr algn="ctr"/>
            <a:r>
              <a:rPr lang="en-US" altLang="zh-CN" sz="2000" b="1" dirty="0" smtClean="0">
                <a:latin typeface="Times New Roman" pitchFamily="18" charset="0"/>
                <a:cs typeface="Times New Roman" pitchFamily="18" charset="0"/>
              </a:rPr>
              <a:t>Conductive upstream</a:t>
            </a:r>
          </a:p>
          <a:p>
            <a:pPr algn="ctr"/>
            <a:endParaRPr lang="zh-CN" altLang="zh-CN" sz="2000" b="1" dirty="0">
              <a:latin typeface="Times New Roman" pitchFamily="18" charset="0"/>
              <a:cs typeface="Times New Roman" pitchFamily="18" charset="0"/>
            </a:endParaRPr>
          </a:p>
          <a:p>
            <a:pPr algn="ctr"/>
            <a:r>
              <a:rPr lang="zh-CN" altLang="en-US" sz="2000" b="1" dirty="0" smtClean="0">
                <a:latin typeface="宋体" pitchFamily="2" charset="-122"/>
              </a:rPr>
              <a:t>丘脑</a:t>
            </a:r>
            <a:endParaRPr lang="en-US" altLang="zh-CN" sz="2000" b="1" dirty="0" smtClean="0">
              <a:latin typeface="宋体" pitchFamily="2" charset="-122"/>
            </a:endParaRPr>
          </a:p>
          <a:p>
            <a:pPr algn="ctr"/>
            <a:r>
              <a:rPr lang="en-US" altLang="zh-CN" sz="2000" b="1" dirty="0" smtClean="0">
                <a:solidFill>
                  <a:schemeClr val="hlink"/>
                </a:solidFill>
                <a:latin typeface="Times New Roman" pitchFamily="18" charset="0"/>
                <a:cs typeface="Times New Roman" pitchFamily="18" charset="0"/>
              </a:rPr>
              <a:t>Thalamus</a:t>
            </a:r>
            <a:endParaRPr lang="en-US" altLang="zh-CN" sz="2000" b="1" dirty="0" smtClean="0">
              <a:latin typeface="Times New Roman" pitchFamily="18" charset="0"/>
              <a:cs typeface="Times New Roman" pitchFamily="18" charset="0"/>
            </a:endParaRPr>
          </a:p>
          <a:p>
            <a:pPr algn="ctr"/>
            <a:endParaRPr lang="zh-CN" altLang="en-US" sz="2000" b="1" dirty="0">
              <a:latin typeface="宋体" pitchFamily="2" charset="-122"/>
            </a:endParaRPr>
          </a:p>
        </p:txBody>
      </p:sp>
      <p:graphicFrame>
        <p:nvGraphicFramePr>
          <p:cNvPr id="18434" name="Object 4"/>
          <p:cNvGraphicFramePr>
            <a:graphicFrameLocks noGrp="1" noChangeAspect="1"/>
          </p:cNvGraphicFramePr>
          <p:nvPr>
            <p:ph idx="1"/>
            <p:extLst>
              <p:ext uri="{D42A27DB-BD31-4B8C-83A1-F6EECF244321}">
                <p14:modId xmlns:p14="http://schemas.microsoft.com/office/powerpoint/2010/main" xmlns="" val="3671023215"/>
              </p:ext>
            </p:extLst>
          </p:nvPr>
        </p:nvGraphicFramePr>
        <p:xfrm>
          <a:off x="5436096" y="1844824"/>
          <a:ext cx="3187700" cy="4524375"/>
        </p:xfrm>
        <a:graphic>
          <a:graphicData uri="http://schemas.openxmlformats.org/presentationml/2006/ole">
            <p:oleObj spid="_x0000_s66562" r:id="rId3" imgW="15106650" imgH="21440775" progId="">
              <p:embed/>
            </p:oleObj>
          </a:graphicData>
        </a:graphic>
      </p:graphicFrame>
      <p:sp>
        <p:nvSpPr>
          <p:cNvPr id="18437" name="Line 5"/>
          <p:cNvSpPr>
            <a:spLocks noChangeShapeType="1"/>
          </p:cNvSpPr>
          <p:nvPr/>
        </p:nvSpPr>
        <p:spPr bwMode="auto">
          <a:xfrm>
            <a:off x="3131840" y="3645024"/>
            <a:ext cx="0" cy="304800"/>
          </a:xfrm>
          <a:prstGeom prst="line">
            <a:avLst/>
          </a:prstGeom>
          <a:noFill/>
          <a:ln w="25400">
            <a:solidFill>
              <a:schemeClr val="hlink"/>
            </a:solidFill>
            <a:round/>
            <a:headEnd/>
            <a:tailEnd type="triangle" w="med" len="med"/>
          </a:ln>
        </p:spPr>
        <p:txBody>
          <a:bodyPr/>
          <a:lstStyle/>
          <a:p>
            <a:endParaRPr lang="zh-CN" altLang="en-US"/>
          </a:p>
        </p:txBody>
      </p:sp>
      <p:sp>
        <p:nvSpPr>
          <p:cNvPr id="18438" name="Line 6"/>
          <p:cNvSpPr>
            <a:spLocks noChangeShapeType="1"/>
          </p:cNvSpPr>
          <p:nvPr/>
        </p:nvSpPr>
        <p:spPr bwMode="auto">
          <a:xfrm>
            <a:off x="3131840" y="4869160"/>
            <a:ext cx="0" cy="304800"/>
          </a:xfrm>
          <a:prstGeom prst="line">
            <a:avLst/>
          </a:prstGeom>
          <a:noFill/>
          <a:ln w="25400">
            <a:solidFill>
              <a:schemeClr val="hlink"/>
            </a:solidFill>
            <a:round/>
            <a:headEnd/>
            <a:tailEnd type="triangle" w="med" len="med"/>
          </a:ln>
        </p:spPr>
        <p:txBody>
          <a:bodyPr/>
          <a:lstStyle/>
          <a:p>
            <a:endParaRPr lang="zh-CN" altLang="en-US" dirty="0"/>
          </a:p>
        </p:txBody>
      </p:sp>
      <p:sp>
        <p:nvSpPr>
          <p:cNvPr id="18439" name="Line 7"/>
          <p:cNvSpPr>
            <a:spLocks noChangeShapeType="1"/>
          </p:cNvSpPr>
          <p:nvPr/>
        </p:nvSpPr>
        <p:spPr bwMode="auto">
          <a:xfrm>
            <a:off x="3131840" y="5805264"/>
            <a:ext cx="0" cy="304800"/>
          </a:xfrm>
          <a:prstGeom prst="line">
            <a:avLst/>
          </a:prstGeom>
          <a:noFill/>
          <a:ln w="25400">
            <a:solidFill>
              <a:schemeClr val="hlink"/>
            </a:solidFill>
            <a:round/>
            <a:headEnd/>
            <a:tailEnd type="triangle" w="med" len="med"/>
          </a:ln>
        </p:spPr>
        <p:txBody>
          <a:bodyPr/>
          <a:lstStyle/>
          <a:p>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762000" y="2209800"/>
            <a:ext cx="3048000" cy="3613297"/>
          </a:xfrm>
          <a:prstGeom prst="rect">
            <a:avLst/>
          </a:prstGeom>
          <a:noFill/>
          <a:ln w="9525">
            <a:noFill/>
            <a:miter lim="800000"/>
          </a:ln>
          <a:effectLst/>
        </p:spPr>
        <p:txBody>
          <a:bodyPr>
            <a:spAutoFit/>
          </a:bodyPr>
          <a:lstStyle/>
          <a:p>
            <a:pPr>
              <a:lnSpc>
                <a:spcPct val="110000"/>
              </a:lnSpc>
              <a:buFontTx/>
              <a:buNone/>
              <a:defRPr/>
            </a:pPr>
            <a:r>
              <a:rPr lang="zh-CN" sz="2400" b="1" dirty="0" smtClean="0">
                <a:solidFill>
                  <a:schemeClr val="hlink"/>
                </a:solidFill>
                <a:effectLst>
                  <a:outerShdw blurRad="38100" dist="38100" dir="2700000" algn="tl">
                    <a:srgbClr val="C0C0C0"/>
                  </a:outerShdw>
                </a:effectLst>
                <a:latin typeface="Arial" panose="020B0604020202020204" pitchFamily="34" charset="0"/>
              </a:rPr>
              <a:t>丘脑</a:t>
            </a:r>
            <a:r>
              <a:rPr lang="en-US" altLang="zh-CN" sz="2400" b="1" dirty="0" smtClean="0">
                <a:solidFill>
                  <a:schemeClr val="hlink"/>
                </a:solidFill>
                <a:effectLst>
                  <a:outerShdw blurRad="38100" dist="38100" dir="2700000" algn="tl">
                    <a:srgbClr val="C0C0C0"/>
                  </a:outerShdw>
                </a:effectLst>
                <a:latin typeface="Arial" panose="020B0604020202020204" pitchFamily="34" charset="0"/>
              </a:rPr>
              <a:t>  Thalamus</a:t>
            </a:r>
            <a:endParaRPr lang="en-US" altLang="zh-CN" sz="2400" b="1" dirty="0">
              <a:solidFill>
                <a:schemeClr val="hlink"/>
              </a:solidFill>
              <a:effectLst>
                <a:outerShdw blurRad="38100" dist="38100" dir="2700000" algn="tl">
                  <a:srgbClr val="C0C0C0"/>
                </a:outerShdw>
              </a:effectLst>
              <a:latin typeface="Arial" panose="020B0604020202020204" pitchFamily="34" charset="0"/>
            </a:endParaRPr>
          </a:p>
          <a:p>
            <a:pPr>
              <a:lnSpc>
                <a:spcPct val="110000"/>
              </a:lnSpc>
              <a:buFontTx/>
              <a:buNone/>
              <a:defRPr/>
            </a:pPr>
            <a:endParaRPr lang="zh-CN" sz="2400" b="1" dirty="0">
              <a:solidFill>
                <a:schemeClr val="hlink"/>
              </a:solidFill>
              <a:effectLst>
                <a:outerShdw blurRad="38100" dist="38100" dir="2700000" algn="tl">
                  <a:srgbClr val="C0C0C0"/>
                </a:outerShdw>
              </a:effectLst>
              <a:latin typeface="Arial" panose="020B0604020202020204" pitchFamily="34" charset="0"/>
            </a:endParaRPr>
          </a:p>
          <a:p>
            <a:pPr>
              <a:lnSpc>
                <a:spcPct val="110000"/>
              </a:lnSpc>
              <a:buFontTx/>
              <a:buNone/>
              <a:defRPr/>
            </a:pPr>
            <a:r>
              <a:rPr lang="zh-CN" sz="2000" b="1" dirty="0">
                <a:solidFill>
                  <a:schemeClr val="hlink"/>
                </a:solidFill>
                <a:effectLst>
                  <a:outerShdw blurRad="38100" dist="38100" dir="2700000" algn="tl">
                    <a:srgbClr val="C0C0C0"/>
                  </a:outerShdw>
                </a:effectLst>
                <a:latin typeface="Arial" panose="020B0604020202020204" pitchFamily="34" charset="0"/>
              </a:rPr>
              <a:t>   </a:t>
            </a:r>
            <a:r>
              <a:rPr lang="zh-CN" sz="2000" b="1" dirty="0">
                <a:effectLst>
                  <a:outerShdw blurRad="38100" dist="38100" dir="2700000" algn="tl">
                    <a:srgbClr val="C0C0C0"/>
                  </a:outerShdw>
                </a:effectLst>
                <a:latin typeface="Arial" panose="020B0604020202020204" pitchFamily="34" charset="0"/>
              </a:rPr>
              <a:t>是</a:t>
            </a:r>
            <a:r>
              <a:rPr lang="zh-CN" sz="2000" b="1" dirty="0">
                <a:solidFill>
                  <a:schemeClr val="hlink"/>
                </a:solidFill>
                <a:effectLst>
                  <a:outerShdw blurRad="38100" dist="38100" dir="2700000" algn="tl">
                    <a:srgbClr val="C0C0C0"/>
                  </a:outerShdw>
                </a:effectLst>
                <a:latin typeface="Arial" panose="020B0604020202020204" pitchFamily="34" charset="0"/>
              </a:rPr>
              <a:t>感觉的总转换站</a:t>
            </a:r>
            <a:r>
              <a:rPr lang="zh-CN" sz="2000" b="1" dirty="0">
                <a:effectLst>
                  <a:outerShdw blurRad="38100" dist="38100" dir="2700000" algn="tl">
                    <a:srgbClr val="C0C0C0"/>
                  </a:outerShdw>
                </a:effectLst>
                <a:latin typeface="Arial" panose="020B0604020202020204" pitchFamily="34" charset="0"/>
              </a:rPr>
              <a:t>，同时也能对感觉进行粗略的分析与综合;</a:t>
            </a:r>
          </a:p>
          <a:p>
            <a:pPr>
              <a:lnSpc>
                <a:spcPct val="110000"/>
              </a:lnSpc>
              <a:buFontTx/>
              <a:buNone/>
              <a:defRPr/>
            </a:pPr>
            <a:endParaRPr lang="zh-CN" sz="2000" b="1" dirty="0">
              <a:effectLst>
                <a:outerShdw blurRad="38100" dist="38100" dir="2700000" algn="tl">
                  <a:srgbClr val="C0C0C0"/>
                </a:outerShdw>
              </a:effectLst>
              <a:latin typeface="Arial" panose="020B0604020202020204" pitchFamily="34" charset="0"/>
            </a:endParaRPr>
          </a:p>
          <a:p>
            <a:pPr>
              <a:lnSpc>
                <a:spcPct val="110000"/>
              </a:lnSpc>
              <a:buFontTx/>
              <a:buNone/>
              <a:defRPr/>
            </a:pPr>
            <a:r>
              <a:rPr lang="zh-CN" sz="2000" b="1" dirty="0">
                <a:effectLst>
                  <a:outerShdw blurRad="38100" dist="38100" dir="2700000" algn="tl">
                    <a:srgbClr val="C0C0C0"/>
                  </a:outerShdw>
                </a:effectLst>
                <a:latin typeface="宋体" panose="02010600030101010101" pitchFamily="2" charset="-122"/>
              </a:rPr>
              <a:t>各种感觉通路（除嗅觉外）都要在此换神经元，然后再向大脑皮层投射。</a:t>
            </a:r>
          </a:p>
          <a:p>
            <a:pPr>
              <a:lnSpc>
                <a:spcPct val="110000"/>
              </a:lnSpc>
              <a:buFontTx/>
              <a:buNone/>
              <a:defRPr/>
            </a:pPr>
            <a:endParaRPr lang="zh-CN" sz="2000" b="1" dirty="0">
              <a:effectLst>
                <a:outerShdw blurRad="38100" dist="38100" dir="2700000" algn="tl">
                  <a:srgbClr val="C0C0C0"/>
                </a:outerShdw>
              </a:effectLst>
              <a:latin typeface="宋体" panose="02010600030101010101" pitchFamily="2" charset="-122"/>
            </a:endParaRPr>
          </a:p>
        </p:txBody>
      </p:sp>
      <p:sp>
        <p:nvSpPr>
          <p:cNvPr id="19460" name="Text Box 3"/>
          <p:cNvSpPr txBox="1">
            <a:spLocks noChangeArrowheads="1"/>
          </p:cNvSpPr>
          <p:nvPr/>
        </p:nvSpPr>
        <p:spPr bwMode="auto">
          <a:xfrm>
            <a:off x="827584" y="908720"/>
            <a:ext cx="7314695" cy="954107"/>
          </a:xfrm>
          <a:prstGeom prst="rect">
            <a:avLst/>
          </a:prstGeom>
          <a:noFill/>
          <a:ln w="9525">
            <a:noFill/>
            <a:miter lim="800000"/>
            <a:headEnd/>
            <a:tailEnd/>
          </a:ln>
        </p:spPr>
        <p:txBody>
          <a:bodyPr wrap="none">
            <a:spAutoFit/>
          </a:bodyPr>
          <a:lstStyle/>
          <a:p>
            <a:r>
              <a:rPr lang="zh-CN" altLang="en-US" sz="2800" b="1" dirty="0">
                <a:solidFill>
                  <a:schemeClr val="hlink"/>
                </a:solidFill>
              </a:rPr>
              <a:t>二、丘脑及其感觉投射系统</a:t>
            </a:r>
            <a:endParaRPr lang="en-US" altLang="zh-CN" sz="2800" b="1" dirty="0">
              <a:solidFill>
                <a:schemeClr val="hlink"/>
              </a:solidFill>
            </a:endParaRPr>
          </a:p>
          <a:p>
            <a:r>
              <a:rPr lang="en-US" altLang="zh-CN" sz="2800" b="1" dirty="0" smtClean="0">
                <a:solidFill>
                  <a:schemeClr val="hlink"/>
                </a:solidFill>
                <a:latin typeface="Times New Roman" pitchFamily="18" charset="0"/>
                <a:cs typeface="Times New Roman" pitchFamily="18" charset="0"/>
              </a:rPr>
              <a:t>     Thalamus </a:t>
            </a:r>
            <a:r>
              <a:rPr lang="en-US" altLang="zh-CN" sz="2800" b="1" dirty="0">
                <a:solidFill>
                  <a:schemeClr val="hlink"/>
                </a:solidFill>
                <a:latin typeface="Times New Roman" pitchFamily="18" charset="0"/>
                <a:cs typeface="Times New Roman" pitchFamily="18" charset="0"/>
              </a:rPr>
              <a:t>and its sensory projection system</a:t>
            </a:r>
            <a:endParaRPr lang="zh-CN" altLang="en-US" sz="2800" b="1" dirty="0">
              <a:solidFill>
                <a:schemeClr val="hlink"/>
              </a:solidFill>
              <a:latin typeface="Times New Roman" pitchFamily="18" charset="0"/>
              <a:cs typeface="Times New Roman" pitchFamily="18" charset="0"/>
            </a:endParaRPr>
          </a:p>
        </p:txBody>
      </p:sp>
      <p:graphicFrame>
        <p:nvGraphicFramePr>
          <p:cNvPr id="19458" name="Object 4"/>
          <p:cNvGraphicFramePr>
            <a:graphicFrameLocks/>
          </p:cNvGraphicFramePr>
          <p:nvPr/>
        </p:nvGraphicFramePr>
        <p:xfrm>
          <a:off x="3810000" y="2286000"/>
          <a:ext cx="5329238" cy="3998913"/>
        </p:xfrm>
        <a:graphic>
          <a:graphicData uri="http://schemas.openxmlformats.org/presentationml/2006/ole">
            <p:oleObj spid="_x0000_s67586" r:id="rId4" imgW="16659225" imgH="12506325" progId="">
              <p:embed/>
            </p:oleObj>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 Box 2"/>
          <p:cNvSpPr txBox="1">
            <a:spLocks noChangeArrowheads="1"/>
          </p:cNvSpPr>
          <p:nvPr/>
        </p:nvSpPr>
        <p:spPr bwMode="auto">
          <a:xfrm>
            <a:off x="298035" y="1143000"/>
            <a:ext cx="3660775" cy="4126001"/>
          </a:xfrm>
          <a:prstGeom prst="rect">
            <a:avLst/>
          </a:prstGeom>
          <a:solidFill>
            <a:schemeClr val="bg1"/>
          </a:solidFill>
          <a:ln w="9525">
            <a:noFill/>
            <a:miter lim="800000"/>
            <a:headEnd/>
            <a:tailEnd/>
          </a:ln>
        </p:spPr>
        <p:txBody>
          <a:bodyPr>
            <a:spAutoFit/>
          </a:bodyPr>
          <a:lstStyle/>
          <a:p>
            <a:pPr algn="just">
              <a:lnSpc>
                <a:spcPct val="110000"/>
              </a:lnSpc>
            </a:pPr>
            <a:r>
              <a:rPr lang="zh-CN" altLang="en-US" sz="2000" b="1" dirty="0">
                <a:solidFill>
                  <a:schemeClr val="hlink"/>
                </a:solidFill>
                <a:latin typeface="Arial" charset="0"/>
              </a:rPr>
              <a:t>感觉接替核</a:t>
            </a:r>
            <a:endParaRPr lang="en-US" altLang="zh-CN" sz="2000" b="1" dirty="0">
              <a:solidFill>
                <a:schemeClr val="hlink"/>
              </a:solidFill>
              <a:latin typeface="Arial" charset="0"/>
            </a:endParaRPr>
          </a:p>
          <a:p>
            <a:pPr algn="just">
              <a:lnSpc>
                <a:spcPct val="110000"/>
              </a:lnSpc>
            </a:pPr>
            <a:r>
              <a:rPr lang="en-US" altLang="zh-CN" sz="2000" b="1" dirty="0" smtClean="0">
                <a:solidFill>
                  <a:schemeClr val="hlink"/>
                </a:solidFill>
                <a:latin typeface="Times New Roman" pitchFamily="18" charset="0"/>
                <a:cs typeface="Times New Roman" pitchFamily="18" charset="0"/>
              </a:rPr>
              <a:t>Sensory </a:t>
            </a:r>
            <a:r>
              <a:rPr lang="en-US" altLang="zh-CN" sz="2000" b="1" dirty="0">
                <a:solidFill>
                  <a:schemeClr val="hlink"/>
                </a:solidFill>
                <a:latin typeface="Times New Roman" pitchFamily="18" charset="0"/>
                <a:cs typeface="Times New Roman" pitchFamily="18" charset="0"/>
              </a:rPr>
              <a:t>relay nucleus</a:t>
            </a:r>
            <a:endParaRPr lang="zh-CN" altLang="en-US" sz="2000" b="1" dirty="0">
              <a:solidFill>
                <a:schemeClr val="hlink"/>
              </a:solidFill>
              <a:latin typeface="Times New Roman" pitchFamily="18" charset="0"/>
              <a:cs typeface="Times New Roman" pitchFamily="18" charset="0"/>
            </a:endParaRPr>
          </a:p>
          <a:p>
            <a:pPr algn="just">
              <a:lnSpc>
                <a:spcPct val="110000"/>
              </a:lnSpc>
            </a:pPr>
            <a:r>
              <a:rPr lang="zh-CN" altLang="zh-CN" sz="2000" b="1" dirty="0">
                <a:latin typeface="Arial" charset="0"/>
              </a:rPr>
              <a:t>     </a:t>
            </a:r>
            <a:r>
              <a:rPr lang="zh-CN" altLang="en-US" sz="2000" b="1" dirty="0">
                <a:latin typeface="Arial" charset="0"/>
              </a:rPr>
              <a:t>接受感觉的投射纤维，经换元后进一步投射到大脑皮层的特定感觉区。</a:t>
            </a:r>
            <a:endParaRPr lang="zh-CN" altLang="zh-CN" sz="2000" b="1" dirty="0">
              <a:latin typeface="Arial" charset="0"/>
            </a:endParaRPr>
          </a:p>
          <a:p>
            <a:pPr algn="just">
              <a:lnSpc>
                <a:spcPct val="110000"/>
              </a:lnSpc>
            </a:pPr>
            <a:r>
              <a:rPr lang="zh-CN" altLang="en-US" sz="2000" b="1" dirty="0">
                <a:solidFill>
                  <a:schemeClr val="hlink"/>
                </a:solidFill>
                <a:latin typeface="Arial" charset="0"/>
              </a:rPr>
              <a:t>联络</a:t>
            </a:r>
            <a:r>
              <a:rPr lang="zh-CN" altLang="en-US" sz="2000" b="1" dirty="0" smtClean="0">
                <a:solidFill>
                  <a:schemeClr val="hlink"/>
                </a:solidFill>
                <a:latin typeface="Arial" charset="0"/>
              </a:rPr>
              <a:t>核</a:t>
            </a:r>
            <a:endParaRPr lang="en-US" altLang="zh-CN" sz="2000" b="1" dirty="0">
              <a:solidFill>
                <a:schemeClr val="hlink"/>
              </a:solidFill>
              <a:latin typeface="Arial" charset="0"/>
            </a:endParaRPr>
          </a:p>
          <a:p>
            <a:pPr algn="just">
              <a:lnSpc>
                <a:spcPct val="110000"/>
              </a:lnSpc>
            </a:pPr>
            <a:r>
              <a:rPr lang="zh-CN" altLang="zh-CN" sz="2000" b="1" dirty="0">
                <a:latin typeface="Arial" charset="0"/>
              </a:rPr>
              <a:t>     </a:t>
            </a:r>
            <a:r>
              <a:rPr lang="zh-CN" altLang="en-US" sz="2000" b="1" dirty="0">
                <a:latin typeface="Arial" charset="0"/>
              </a:rPr>
              <a:t>接受丘脑感觉接替核和其它皮层下中枢来的纤维，换元后发出纤维投射到大脑皮层某些特定区域。</a:t>
            </a:r>
          </a:p>
          <a:p>
            <a:pPr algn="just">
              <a:lnSpc>
                <a:spcPct val="110000"/>
              </a:lnSpc>
            </a:pPr>
            <a:r>
              <a:rPr lang="zh-CN" altLang="en-US" sz="2000" b="1" dirty="0">
                <a:latin typeface="Arial" charset="0"/>
              </a:rPr>
              <a:t>功能：各种感觉在丘脑和大脑皮层水平的联系协调</a:t>
            </a:r>
          </a:p>
        </p:txBody>
      </p:sp>
      <p:sp>
        <p:nvSpPr>
          <p:cNvPr id="20484" name="Text Box 3"/>
          <p:cNvSpPr txBox="1">
            <a:spLocks noChangeArrowheads="1"/>
          </p:cNvSpPr>
          <p:nvPr/>
        </p:nvSpPr>
        <p:spPr bwMode="auto">
          <a:xfrm>
            <a:off x="76200" y="381000"/>
            <a:ext cx="5288627" cy="523220"/>
          </a:xfrm>
          <a:prstGeom prst="rect">
            <a:avLst/>
          </a:prstGeom>
          <a:noFill/>
          <a:ln w="9525">
            <a:noFill/>
            <a:miter lim="800000"/>
            <a:headEnd/>
            <a:tailEnd/>
          </a:ln>
        </p:spPr>
        <p:txBody>
          <a:bodyPr wrap="none">
            <a:spAutoFit/>
          </a:bodyPr>
          <a:lstStyle/>
          <a:p>
            <a:r>
              <a:rPr lang="zh-CN" altLang="zh-CN" sz="2800" b="1" dirty="0">
                <a:solidFill>
                  <a:schemeClr val="hlink"/>
                </a:solidFill>
                <a:latin typeface="Arial" charset="0"/>
              </a:rPr>
              <a:t> 1   </a:t>
            </a:r>
            <a:r>
              <a:rPr lang="zh-CN" altLang="en-US" sz="2800" b="1" dirty="0">
                <a:solidFill>
                  <a:schemeClr val="hlink"/>
                </a:solidFill>
                <a:latin typeface="Arial" charset="0"/>
              </a:rPr>
              <a:t>丘脑的核</a:t>
            </a:r>
            <a:r>
              <a:rPr lang="zh-CN" altLang="en-US" sz="2800" b="1" dirty="0" smtClean="0">
                <a:solidFill>
                  <a:schemeClr val="hlink"/>
                </a:solidFill>
                <a:latin typeface="Arial" charset="0"/>
              </a:rPr>
              <a:t>团</a:t>
            </a:r>
            <a:r>
              <a:rPr lang="en-US" altLang="zh-CN" sz="2800" b="1" dirty="0" smtClean="0">
                <a:solidFill>
                  <a:schemeClr val="hlink"/>
                </a:solidFill>
                <a:latin typeface="Times New Roman" pitchFamily="18" charset="0"/>
                <a:cs typeface="Times New Roman" pitchFamily="18" charset="0"/>
              </a:rPr>
              <a:t>Thalamic </a:t>
            </a:r>
            <a:r>
              <a:rPr lang="en-US" altLang="zh-CN" sz="2800" b="1" dirty="0">
                <a:solidFill>
                  <a:schemeClr val="hlink"/>
                </a:solidFill>
                <a:latin typeface="Times New Roman" pitchFamily="18" charset="0"/>
                <a:cs typeface="Times New Roman" pitchFamily="18" charset="0"/>
              </a:rPr>
              <a:t>nucleus</a:t>
            </a:r>
            <a:endParaRPr lang="zh-CN" altLang="en-US" sz="2800" b="1" dirty="0">
              <a:solidFill>
                <a:schemeClr val="hlink"/>
              </a:solidFill>
              <a:latin typeface="Times New Roman" pitchFamily="18" charset="0"/>
              <a:cs typeface="Times New Roman" pitchFamily="18" charset="0"/>
            </a:endParaRPr>
          </a:p>
        </p:txBody>
      </p:sp>
      <p:graphicFrame>
        <p:nvGraphicFramePr>
          <p:cNvPr id="20482" name="Object 4"/>
          <p:cNvGraphicFramePr>
            <a:graphicFrameLocks/>
          </p:cNvGraphicFramePr>
          <p:nvPr/>
        </p:nvGraphicFramePr>
        <p:xfrm>
          <a:off x="4038600" y="1143000"/>
          <a:ext cx="5259388" cy="3798888"/>
        </p:xfrm>
        <a:graphic>
          <a:graphicData uri="http://schemas.openxmlformats.org/presentationml/2006/ole">
            <p:oleObj spid="_x0000_s68610" r:id="rId3" imgW="16440150" imgH="11877675" progId="">
              <p:embed/>
            </p:oleObj>
          </a:graphicData>
        </a:graphic>
      </p:graphicFrame>
      <p:sp>
        <p:nvSpPr>
          <p:cNvPr id="20485" name="Text Box 5"/>
          <p:cNvSpPr txBox="1">
            <a:spLocks noChangeArrowheads="1"/>
          </p:cNvSpPr>
          <p:nvPr/>
        </p:nvSpPr>
        <p:spPr bwMode="auto">
          <a:xfrm>
            <a:off x="300038" y="5257800"/>
            <a:ext cx="7733207" cy="1415772"/>
          </a:xfrm>
          <a:prstGeom prst="rect">
            <a:avLst/>
          </a:prstGeom>
          <a:noFill/>
          <a:ln w="9525">
            <a:noFill/>
            <a:miter lim="800000"/>
            <a:headEnd/>
            <a:tailEnd/>
          </a:ln>
        </p:spPr>
        <p:txBody>
          <a:bodyPr wrap="none">
            <a:spAutoFit/>
          </a:bodyPr>
          <a:lstStyle/>
          <a:p>
            <a:pPr>
              <a:lnSpc>
                <a:spcPct val="110000"/>
              </a:lnSpc>
            </a:pPr>
            <a:r>
              <a:rPr lang="zh-CN" altLang="en-US" sz="2000" b="1" dirty="0">
                <a:solidFill>
                  <a:schemeClr val="hlink"/>
                </a:solidFill>
                <a:latin typeface="Arial" charset="0"/>
              </a:rPr>
              <a:t>非特异投射</a:t>
            </a:r>
            <a:r>
              <a:rPr lang="zh-CN" altLang="en-US" sz="2000" b="1" dirty="0" smtClean="0">
                <a:solidFill>
                  <a:schemeClr val="hlink"/>
                </a:solidFill>
                <a:latin typeface="Arial" charset="0"/>
              </a:rPr>
              <a:t>核  </a:t>
            </a:r>
            <a:r>
              <a:rPr lang="en-US" altLang="zh-CN" sz="2000" b="1" dirty="0" smtClean="0">
                <a:solidFill>
                  <a:schemeClr val="hlink"/>
                </a:solidFill>
                <a:latin typeface="Times New Roman" pitchFamily="18" charset="0"/>
                <a:cs typeface="Times New Roman" pitchFamily="18" charset="0"/>
              </a:rPr>
              <a:t>Nonspecific </a:t>
            </a:r>
            <a:r>
              <a:rPr lang="en-US" altLang="zh-CN" sz="2000" b="1" dirty="0">
                <a:solidFill>
                  <a:schemeClr val="hlink"/>
                </a:solidFill>
                <a:latin typeface="Times New Roman" pitchFamily="18" charset="0"/>
                <a:cs typeface="Times New Roman" pitchFamily="18" charset="0"/>
              </a:rPr>
              <a:t>projection nucleus</a:t>
            </a:r>
            <a:r>
              <a:rPr lang="zh-CN" altLang="zh-CN" b="1" dirty="0">
                <a:latin typeface="Times New Roman" pitchFamily="18" charset="0"/>
                <a:cs typeface="Times New Roman" pitchFamily="18" charset="0"/>
              </a:rPr>
              <a:t>     </a:t>
            </a:r>
            <a:endParaRPr lang="en-US" altLang="zh-CN" b="1" dirty="0">
              <a:latin typeface="Times New Roman" pitchFamily="18" charset="0"/>
              <a:cs typeface="Times New Roman" pitchFamily="18" charset="0"/>
            </a:endParaRPr>
          </a:p>
          <a:p>
            <a:pPr>
              <a:lnSpc>
                <a:spcPct val="110000"/>
              </a:lnSpc>
            </a:pPr>
            <a:r>
              <a:rPr lang="zh-CN" altLang="zh-CN" b="1" dirty="0">
                <a:latin typeface="Arial" charset="0"/>
              </a:rPr>
              <a:t> </a:t>
            </a:r>
            <a:r>
              <a:rPr lang="zh-CN" altLang="en-US" sz="2000" b="1" dirty="0">
                <a:latin typeface="Arial" charset="0"/>
              </a:rPr>
              <a:t>主要指髓板内核群，接受来自脑干网状结构的纤维，弥散地投射到</a:t>
            </a:r>
          </a:p>
          <a:p>
            <a:pPr>
              <a:lnSpc>
                <a:spcPct val="110000"/>
              </a:lnSpc>
            </a:pPr>
            <a:r>
              <a:rPr lang="zh-CN" altLang="en-US" sz="2000" b="1" dirty="0">
                <a:latin typeface="Arial" charset="0"/>
              </a:rPr>
              <a:t>大脑皮层的广泛部分，起着维持大脑皮层兴奋状态的重要作用。</a:t>
            </a:r>
          </a:p>
          <a:p>
            <a:endParaRPr lang="zh-CN" altLang="zh-CN" sz="20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ChangeArrowheads="1"/>
          </p:cNvSpPr>
          <p:nvPr/>
        </p:nvSpPr>
        <p:spPr bwMode="auto">
          <a:xfrm>
            <a:off x="304800" y="1981200"/>
            <a:ext cx="4762500" cy="4117730"/>
          </a:xfrm>
          <a:prstGeom prst="rect">
            <a:avLst/>
          </a:prstGeom>
          <a:noFill/>
          <a:ln w="9525">
            <a:noFill/>
            <a:miter lim="800000"/>
            <a:headEnd/>
            <a:tailEnd/>
          </a:ln>
        </p:spPr>
        <p:txBody>
          <a:bodyPr wrap="square">
            <a:spAutoFit/>
          </a:bodyPr>
          <a:lstStyle/>
          <a:p>
            <a:pPr algn="just">
              <a:lnSpc>
                <a:spcPct val="110000"/>
              </a:lnSpc>
            </a:pPr>
            <a:r>
              <a:rPr lang="zh-CN" altLang="en-US" sz="2400" b="1" dirty="0">
                <a:solidFill>
                  <a:schemeClr val="hlink"/>
                </a:solidFill>
                <a:latin typeface="宋体" pitchFamily="2" charset="-122"/>
              </a:rPr>
              <a:t>特异性投射系统</a:t>
            </a:r>
            <a:endParaRPr lang="en-US" altLang="zh-CN" sz="2400" b="1" dirty="0">
              <a:solidFill>
                <a:schemeClr val="hlink"/>
              </a:solidFill>
              <a:latin typeface="宋体" pitchFamily="2" charset="-122"/>
            </a:endParaRPr>
          </a:p>
          <a:p>
            <a:pPr algn="just">
              <a:lnSpc>
                <a:spcPct val="110000"/>
              </a:lnSpc>
            </a:pPr>
            <a:r>
              <a:rPr lang="en-US" altLang="zh-CN" sz="2400" b="1" dirty="0">
                <a:solidFill>
                  <a:schemeClr val="hlink"/>
                </a:solidFill>
                <a:latin typeface="Times New Roman" pitchFamily="18" charset="0"/>
                <a:cs typeface="Times New Roman" pitchFamily="18" charset="0"/>
              </a:rPr>
              <a:t>Specific Projection System</a:t>
            </a:r>
            <a:endParaRPr lang="zh-CN" altLang="en-US" sz="2400" b="1" dirty="0">
              <a:solidFill>
                <a:schemeClr val="hlink"/>
              </a:solidFill>
              <a:latin typeface="Times New Roman" pitchFamily="18" charset="0"/>
              <a:cs typeface="Times New Roman" pitchFamily="18" charset="0"/>
            </a:endParaRPr>
          </a:p>
          <a:p>
            <a:pPr algn="just">
              <a:lnSpc>
                <a:spcPct val="110000"/>
              </a:lnSpc>
            </a:pPr>
            <a:r>
              <a:rPr lang="zh-CN" altLang="zh-CN" b="1" dirty="0">
                <a:latin typeface="宋体" pitchFamily="2" charset="-122"/>
              </a:rPr>
              <a:t>   </a:t>
            </a:r>
            <a:r>
              <a:rPr lang="zh-CN" altLang="en-US" b="1" dirty="0">
                <a:latin typeface="宋体" pitchFamily="2" charset="-122"/>
              </a:rPr>
              <a:t>具有点对点投射特征的感觉投射关系。</a:t>
            </a:r>
          </a:p>
          <a:p>
            <a:pPr algn="just">
              <a:lnSpc>
                <a:spcPct val="110000"/>
              </a:lnSpc>
            </a:pPr>
            <a:r>
              <a:rPr lang="zh-CN" altLang="zh-CN" b="1" dirty="0">
                <a:latin typeface="宋体" pitchFamily="2" charset="-122"/>
              </a:rPr>
              <a:t>   </a:t>
            </a:r>
            <a:r>
              <a:rPr lang="zh-CN" altLang="en-US" b="1" dirty="0">
                <a:latin typeface="宋体" pitchFamily="2" charset="-122"/>
              </a:rPr>
              <a:t>功能：引起特定感觉，并激发大脑皮层发出传出神经冲动。</a:t>
            </a:r>
          </a:p>
          <a:p>
            <a:pPr algn="just">
              <a:lnSpc>
                <a:spcPct val="110000"/>
              </a:lnSpc>
            </a:pPr>
            <a:endParaRPr lang="zh-CN" altLang="zh-CN" b="1" dirty="0">
              <a:solidFill>
                <a:schemeClr val="hlink"/>
              </a:solidFill>
              <a:latin typeface="宋体" pitchFamily="2" charset="-122"/>
            </a:endParaRPr>
          </a:p>
          <a:p>
            <a:pPr algn="just">
              <a:lnSpc>
                <a:spcPct val="110000"/>
              </a:lnSpc>
            </a:pPr>
            <a:r>
              <a:rPr lang="zh-CN" altLang="en-US" sz="2400" b="1" dirty="0">
                <a:solidFill>
                  <a:schemeClr val="hlink"/>
                </a:solidFill>
                <a:latin typeface="宋体" pitchFamily="2" charset="-122"/>
              </a:rPr>
              <a:t>非特异性投射系统</a:t>
            </a:r>
            <a:endParaRPr lang="en-US" altLang="zh-CN" sz="2400" b="1" dirty="0">
              <a:solidFill>
                <a:schemeClr val="hlink"/>
              </a:solidFill>
              <a:latin typeface="宋体" pitchFamily="2" charset="-122"/>
            </a:endParaRPr>
          </a:p>
          <a:p>
            <a:pPr algn="just">
              <a:lnSpc>
                <a:spcPct val="110000"/>
              </a:lnSpc>
            </a:pPr>
            <a:r>
              <a:rPr lang="en-US" altLang="zh-CN" sz="2400" b="1" dirty="0">
                <a:solidFill>
                  <a:schemeClr val="hlink"/>
                </a:solidFill>
                <a:latin typeface="Times New Roman" pitchFamily="18" charset="0"/>
                <a:cs typeface="Times New Roman" pitchFamily="18" charset="0"/>
              </a:rPr>
              <a:t>Nonspecific Projection System</a:t>
            </a:r>
            <a:endParaRPr lang="zh-CN" altLang="en-US" sz="2400" b="1" dirty="0">
              <a:solidFill>
                <a:schemeClr val="hlink"/>
              </a:solidFill>
              <a:latin typeface="Times New Roman" pitchFamily="18" charset="0"/>
              <a:cs typeface="Times New Roman" pitchFamily="18" charset="0"/>
            </a:endParaRPr>
          </a:p>
          <a:p>
            <a:pPr algn="just">
              <a:lnSpc>
                <a:spcPct val="110000"/>
              </a:lnSpc>
            </a:pPr>
            <a:r>
              <a:rPr lang="zh-CN" altLang="zh-CN" b="1" dirty="0">
                <a:latin typeface="宋体" pitchFamily="2" charset="-122"/>
              </a:rPr>
              <a:t>   </a:t>
            </a:r>
            <a:r>
              <a:rPr lang="zh-CN" altLang="en-US" b="1" dirty="0">
                <a:latin typeface="宋体" pitchFamily="2" charset="-122"/>
              </a:rPr>
              <a:t>不具有点对点的投射特征，失去了专一的特异性传导功能，是各种不同感觉的共同上传途径。</a:t>
            </a:r>
          </a:p>
          <a:p>
            <a:pPr algn="just">
              <a:lnSpc>
                <a:spcPct val="110000"/>
              </a:lnSpc>
            </a:pPr>
            <a:r>
              <a:rPr lang="zh-CN" altLang="zh-CN" b="1" dirty="0">
                <a:latin typeface="宋体" pitchFamily="2" charset="-122"/>
              </a:rPr>
              <a:t>   </a:t>
            </a:r>
            <a:r>
              <a:rPr lang="zh-CN" altLang="en-US" b="1" dirty="0">
                <a:latin typeface="宋体" pitchFamily="2" charset="-122"/>
              </a:rPr>
              <a:t>功能：维持和改变大脑皮层的兴奋状态。</a:t>
            </a:r>
          </a:p>
        </p:txBody>
      </p:sp>
      <p:sp>
        <p:nvSpPr>
          <p:cNvPr id="122883" name="Text Box 3"/>
          <p:cNvSpPr txBox="1">
            <a:spLocks noChangeArrowheads="1"/>
          </p:cNvSpPr>
          <p:nvPr/>
        </p:nvSpPr>
        <p:spPr bwMode="auto">
          <a:xfrm>
            <a:off x="251520" y="332656"/>
            <a:ext cx="6763326" cy="954107"/>
          </a:xfrm>
          <a:prstGeom prst="rect">
            <a:avLst/>
          </a:prstGeom>
          <a:solidFill>
            <a:schemeClr val="bg1"/>
          </a:solidFill>
          <a:ln w="9525">
            <a:noFill/>
            <a:miter lim="800000"/>
            <a:headEnd/>
            <a:tailEnd/>
          </a:ln>
        </p:spPr>
        <p:txBody>
          <a:bodyPr wrap="none">
            <a:spAutoFit/>
          </a:bodyPr>
          <a:lstStyle/>
          <a:p>
            <a:r>
              <a:rPr lang="zh-CN" altLang="zh-CN" sz="2800" b="1" dirty="0">
                <a:solidFill>
                  <a:schemeClr val="hlink"/>
                </a:solidFill>
                <a:latin typeface="Arial" charset="0"/>
              </a:rPr>
              <a:t> 2   </a:t>
            </a:r>
            <a:r>
              <a:rPr lang="zh-CN" altLang="en-US" sz="2800" b="1" dirty="0">
                <a:solidFill>
                  <a:schemeClr val="hlink"/>
                </a:solidFill>
                <a:latin typeface="Arial" charset="0"/>
              </a:rPr>
              <a:t>丘脑的两个感觉投射系统</a:t>
            </a:r>
            <a:endParaRPr lang="en-US" altLang="zh-CN" sz="2800" b="1" dirty="0">
              <a:solidFill>
                <a:schemeClr val="hlink"/>
              </a:solidFill>
              <a:latin typeface="Arial" charset="0"/>
            </a:endParaRPr>
          </a:p>
          <a:p>
            <a:r>
              <a:rPr lang="en-US" altLang="zh-CN" sz="2800" b="1" dirty="0" smtClean="0">
                <a:solidFill>
                  <a:schemeClr val="hlink"/>
                </a:solidFill>
                <a:latin typeface="Times New Roman" pitchFamily="18" charset="0"/>
                <a:cs typeface="Times New Roman" pitchFamily="18" charset="0"/>
              </a:rPr>
              <a:t>      Sensory </a:t>
            </a:r>
            <a:r>
              <a:rPr lang="en-US" altLang="zh-CN" sz="2800" b="1" dirty="0">
                <a:solidFill>
                  <a:schemeClr val="hlink"/>
                </a:solidFill>
                <a:latin typeface="Times New Roman" pitchFamily="18" charset="0"/>
                <a:cs typeface="Times New Roman" pitchFamily="18" charset="0"/>
              </a:rPr>
              <a:t>projection systems in thalamus</a:t>
            </a:r>
            <a:endParaRPr lang="zh-CN" altLang="en-US" sz="2800" b="1" dirty="0">
              <a:solidFill>
                <a:schemeClr val="hlink"/>
              </a:solidFill>
              <a:latin typeface="Times New Roman" pitchFamily="18" charset="0"/>
              <a:cs typeface="Times New Roman" pitchFamily="18" charset="0"/>
            </a:endParaRPr>
          </a:p>
        </p:txBody>
      </p:sp>
      <p:grpSp>
        <p:nvGrpSpPr>
          <p:cNvPr id="21" name="组合 20"/>
          <p:cNvGrpSpPr/>
          <p:nvPr/>
        </p:nvGrpSpPr>
        <p:grpSpPr>
          <a:xfrm>
            <a:off x="5004048" y="1196752"/>
            <a:ext cx="4067944" cy="5472608"/>
            <a:chOff x="5004048" y="1196752"/>
            <a:chExt cx="4139952" cy="5472608"/>
          </a:xfrm>
        </p:grpSpPr>
        <p:sp>
          <p:nvSpPr>
            <p:cNvPr id="122884" name="Text Box 4"/>
            <p:cNvSpPr txBox="1">
              <a:spLocks noChangeArrowheads="1"/>
            </p:cNvSpPr>
            <p:nvPr/>
          </p:nvSpPr>
          <p:spPr bwMode="auto">
            <a:xfrm>
              <a:off x="5486400" y="3505200"/>
              <a:ext cx="1522413" cy="649288"/>
            </a:xfrm>
            <a:prstGeom prst="rect">
              <a:avLst/>
            </a:prstGeom>
            <a:noFill/>
            <a:ln w="9525">
              <a:solidFill>
                <a:schemeClr val="hlink"/>
              </a:solidFill>
              <a:miter lim="800000"/>
              <a:headEnd/>
              <a:tailEnd/>
            </a:ln>
          </p:spPr>
          <p:txBody>
            <a:bodyPr>
              <a:spAutoFit/>
            </a:bodyPr>
            <a:lstStyle/>
            <a:p>
              <a:r>
                <a:rPr lang="zh-CN" altLang="en-US" b="1">
                  <a:latin typeface="Arial" charset="0"/>
                </a:rPr>
                <a:t>感觉接替核</a:t>
              </a:r>
              <a:r>
                <a:rPr lang="zh-CN" altLang="zh-CN" b="1">
                  <a:latin typeface="Arial" charset="0"/>
                </a:rPr>
                <a:t>/</a:t>
              </a:r>
              <a:r>
                <a:rPr lang="zh-CN" altLang="en-US" b="1">
                  <a:latin typeface="Arial" charset="0"/>
                </a:rPr>
                <a:t>联络核</a:t>
              </a:r>
              <a:endParaRPr lang="zh-CN" altLang="en-US"/>
            </a:p>
          </p:txBody>
        </p:sp>
        <p:sp>
          <p:nvSpPr>
            <p:cNvPr id="122885" name="Text Box 5"/>
            <p:cNvSpPr txBox="1">
              <a:spLocks noChangeArrowheads="1"/>
            </p:cNvSpPr>
            <p:nvPr/>
          </p:nvSpPr>
          <p:spPr bwMode="auto">
            <a:xfrm>
              <a:off x="6172200" y="5791200"/>
              <a:ext cx="2011363" cy="365125"/>
            </a:xfrm>
            <a:prstGeom prst="rect">
              <a:avLst/>
            </a:prstGeom>
            <a:noFill/>
            <a:ln w="9525">
              <a:solidFill>
                <a:schemeClr val="hlink"/>
              </a:solidFill>
              <a:miter lim="800000"/>
              <a:headEnd/>
              <a:tailEnd/>
            </a:ln>
          </p:spPr>
          <p:txBody>
            <a:bodyPr wrap="none">
              <a:spAutoFit/>
            </a:bodyPr>
            <a:lstStyle/>
            <a:p>
              <a:r>
                <a:rPr lang="zh-CN" altLang="en-US" b="1">
                  <a:latin typeface="Arial" charset="0"/>
                </a:rPr>
                <a:t>特异感觉传导通路</a:t>
              </a:r>
              <a:endParaRPr lang="zh-CN" altLang="en-US"/>
            </a:p>
          </p:txBody>
        </p:sp>
        <p:sp>
          <p:nvSpPr>
            <p:cNvPr id="122886" name="Text Box 6"/>
            <p:cNvSpPr txBox="1">
              <a:spLocks noChangeArrowheads="1"/>
            </p:cNvSpPr>
            <p:nvPr/>
          </p:nvSpPr>
          <p:spPr bwMode="auto">
            <a:xfrm>
              <a:off x="5486400" y="1981200"/>
              <a:ext cx="1295400" cy="649288"/>
            </a:xfrm>
            <a:prstGeom prst="rect">
              <a:avLst/>
            </a:prstGeom>
            <a:noFill/>
            <a:ln w="9525">
              <a:solidFill>
                <a:schemeClr val="hlink"/>
              </a:solidFill>
              <a:miter lim="800000"/>
              <a:headEnd/>
              <a:tailEnd/>
            </a:ln>
          </p:spPr>
          <p:txBody>
            <a:bodyPr>
              <a:spAutoFit/>
            </a:bodyPr>
            <a:lstStyle/>
            <a:p>
              <a:r>
                <a:rPr lang="zh-CN" altLang="en-US" b="1">
                  <a:latin typeface="Arial" charset="0"/>
                </a:rPr>
                <a:t>大脑皮层特定区域</a:t>
              </a:r>
              <a:endParaRPr lang="zh-CN" altLang="en-US"/>
            </a:p>
          </p:txBody>
        </p:sp>
        <p:sp>
          <p:nvSpPr>
            <p:cNvPr id="122887" name="Text Box 7"/>
            <p:cNvSpPr txBox="1">
              <a:spLocks noChangeArrowheads="1"/>
            </p:cNvSpPr>
            <p:nvPr/>
          </p:nvSpPr>
          <p:spPr bwMode="auto">
            <a:xfrm>
              <a:off x="7620000" y="3505200"/>
              <a:ext cx="1219200" cy="649288"/>
            </a:xfrm>
            <a:prstGeom prst="rect">
              <a:avLst/>
            </a:prstGeom>
            <a:noFill/>
            <a:ln w="9525">
              <a:solidFill>
                <a:schemeClr val="hlink"/>
              </a:solidFill>
              <a:miter lim="800000"/>
              <a:headEnd/>
              <a:tailEnd/>
            </a:ln>
          </p:spPr>
          <p:txBody>
            <a:bodyPr>
              <a:spAutoFit/>
            </a:bodyPr>
            <a:lstStyle/>
            <a:p>
              <a:r>
                <a:rPr lang="zh-CN" altLang="en-US" b="1">
                  <a:latin typeface="Arial" charset="0"/>
                </a:rPr>
                <a:t>丘脑髓板内核群</a:t>
              </a:r>
              <a:endParaRPr lang="zh-CN" altLang="en-US"/>
            </a:p>
          </p:txBody>
        </p:sp>
        <p:sp>
          <p:nvSpPr>
            <p:cNvPr id="122888" name="Text Box 8"/>
            <p:cNvSpPr txBox="1">
              <a:spLocks noChangeArrowheads="1"/>
            </p:cNvSpPr>
            <p:nvPr/>
          </p:nvSpPr>
          <p:spPr bwMode="auto">
            <a:xfrm>
              <a:off x="7300913" y="4724400"/>
              <a:ext cx="547687" cy="314325"/>
            </a:xfrm>
            <a:prstGeom prst="rect">
              <a:avLst/>
            </a:prstGeom>
            <a:noFill/>
            <a:ln w="9525">
              <a:solidFill>
                <a:srgbClr val="000080"/>
              </a:solidFill>
              <a:miter lim="800000"/>
              <a:headEnd/>
              <a:tailEnd/>
            </a:ln>
          </p:spPr>
          <p:txBody>
            <a:bodyPr wrap="none">
              <a:spAutoFit/>
            </a:bodyPr>
            <a:lstStyle/>
            <a:p>
              <a:r>
                <a:rPr lang="zh-CN" altLang="en-US" sz="1400" b="1">
                  <a:latin typeface="Arial" charset="0"/>
                </a:rPr>
                <a:t>侧支</a:t>
              </a:r>
              <a:endParaRPr lang="zh-CN" altLang="en-US" sz="1400" b="1"/>
            </a:p>
          </p:txBody>
        </p:sp>
        <p:sp>
          <p:nvSpPr>
            <p:cNvPr id="122889" name="Text Box 9"/>
            <p:cNvSpPr txBox="1">
              <a:spLocks noChangeArrowheads="1"/>
            </p:cNvSpPr>
            <p:nvPr/>
          </p:nvSpPr>
          <p:spPr bwMode="auto">
            <a:xfrm>
              <a:off x="7924800" y="4648200"/>
              <a:ext cx="1066800" cy="703263"/>
            </a:xfrm>
            <a:prstGeom prst="rect">
              <a:avLst/>
            </a:prstGeom>
            <a:noFill/>
            <a:ln w="9525">
              <a:solidFill>
                <a:schemeClr val="hlink"/>
              </a:solidFill>
              <a:miter lim="800000"/>
              <a:headEnd/>
              <a:tailEnd/>
            </a:ln>
          </p:spPr>
          <p:txBody>
            <a:bodyPr>
              <a:spAutoFit/>
            </a:bodyPr>
            <a:lstStyle/>
            <a:p>
              <a:pPr>
                <a:lnSpc>
                  <a:spcPct val="110000"/>
                </a:lnSpc>
              </a:pPr>
              <a:r>
                <a:rPr lang="zh-CN" altLang="en-US" b="1">
                  <a:latin typeface="Arial" charset="0"/>
                </a:rPr>
                <a:t>脑干网状结构</a:t>
              </a:r>
              <a:endParaRPr lang="zh-CN" altLang="en-US"/>
            </a:p>
          </p:txBody>
        </p:sp>
        <p:sp>
          <p:nvSpPr>
            <p:cNvPr id="122890" name="Text Box 10"/>
            <p:cNvSpPr txBox="1">
              <a:spLocks noChangeArrowheads="1"/>
            </p:cNvSpPr>
            <p:nvPr/>
          </p:nvSpPr>
          <p:spPr bwMode="auto">
            <a:xfrm>
              <a:off x="8001000" y="2895600"/>
              <a:ext cx="1071563" cy="304800"/>
            </a:xfrm>
            <a:prstGeom prst="rect">
              <a:avLst/>
            </a:prstGeom>
            <a:noFill/>
            <a:ln w="9525">
              <a:solidFill>
                <a:srgbClr val="000080"/>
              </a:solidFill>
              <a:miter lim="800000"/>
              <a:headEnd/>
              <a:tailEnd/>
            </a:ln>
          </p:spPr>
          <p:txBody>
            <a:bodyPr wrap="none">
              <a:spAutoFit/>
            </a:bodyPr>
            <a:lstStyle/>
            <a:p>
              <a:r>
                <a:rPr lang="zh-CN" altLang="en-US" sz="1400" b="1">
                  <a:latin typeface="Arial" charset="0"/>
                </a:rPr>
                <a:t>弥散地投射</a:t>
              </a:r>
              <a:endParaRPr lang="zh-CN" altLang="en-US" sz="1400" b="1"/>
            </a:p>
          </p:txBody>
        </p:sp>
        <p:sp>
          <p:nvSpPr>
            <p:cNvPr id="122891" name="Text Box 11"/>
            <p:cNvSpPr txBox="1">
              <a:spLocks noChangeArrowheads="1"/>
            </p:cNvSpPr>
            <p:nvPr/>
          </p:nvSpPr>
          <p:spPr bwMode="auto">
            <a:xfrm>
              <a:off x="7239000" y="1981200"/>
              <a:ext cx="1524000" cy="649288"/>
            </a:xfrm>
            <a:prstGeom prst="rect">
              <a:avLst/>
            </a:prstGeom>
            <a:noFill/>
            <a:ln w="9525">
              <a:solidFill>
                <a:schemeClr val="hlink"/>
              </a:solidFill>
              <a:miter lim="800000"/>
              <a:headEnd/>
              <a:tailEnd/>
            </a:ln>
          </p:spPr>
          <p:txBody>
            <a:bodyPr>
              <a:spAutoFit/>
            </a:bodyPr>
            <a:lstStyle/>
            <a:p>
              <a:r>
                <a:rPr lang="zh-CN" altLang="en-US" b="1">
                  <a:latin typeface="Arial" charset="0"/>
                </a:rPr>
                <a:t>大脑皮层的广泛区域</a:t>
              </a:r>
              <a:endParaRPr lang="zh-CN" altLang="en-US"/>
            </a:p>
          </p:txBody>
        </p:sp>
        <p:sp>
          <p:nvSpPr>
            <p:cNvPr id="122892" name="Line 12"/>
            <p:cNvSpPr>
              <a:spLocks noChangeShapeType="1"/>
            </p:cNvSpPr>
            <p:nvPr/>
          </p:nvSpPr>
          <p:spPr bwMode="auto">
            <a:xfrm>
              <a:off x="7085013" y="1371600"/>
              <a:ext cx="1587" cy="4419600"/>
            </a:xfrm>
            <a:prstGeom prst="line">
              <a:avLst/>
            </a:prstGeom>
            <a:noFill/>
            <a:ln w="25400">
              <a:solidFill>
                <a:schemeClr val="hlink"/>
              </a:solidFill>
              <a:prstDash val="dash"/>
              <a:round/>
              <a:headEnd/>
              <a:tailEnd/>
            </a:ln>
          </p:spPr>
          <p:txBody>
            <a:bodyPr/>
            <a:lstStyle/>
            <a:p>
              <a:endParaRPr lang="zh-CN" altLang="en-US"/>
            </a:p>
          </p:txBody>
        </p:sp>
        <p:sp>
          <p:nvSpPr>
            <p:cNvPr id="122893" name="Text Box 13"/>
            <p:cNvSpPr txBox="1">
              <a:spLocks noChangeArrowheads="1"/>
            </p:cNvSpPr>
            <p:nvPr/>
          </p:nvSpPr>
          <p:spPr bwMode="auto">
            <a:xfrm>
              <a:off x="5105400" y="1295400"/>
              <a:ext cx="1782763" cy="365125"/>
            </a:xfrm>
            <a:prstGeom prst="rect">
              <a:avLst/>
            </a:prstGeom>
            <a:solidFill>
              <a:srgbClr val="FF99CC"/>
            </a:solidFill>
            <a:ln w="9525">
              <a:solidFill>
                <a:schemeClr val="hlink"/>
              </a:solidFill>
              <a:miter lim="800000"/>
              <a:headEnd/>
              <a:tailEnd/>
            </a:ln>
          </p:spPr>
          <p:txBody>
            <a:bodyPr wrap="none">
              <a:spAutoFit/>
            </a:bodyPr>
            <a:lstStyle/>
            <a:p>
              <a:r>
                <a:rPr lang="zh-CN" altLang="en-US" b="1">
                  <a:solidFill>
                    <a:schemeClr val="hlink"/>
                  </a:solidFill>
                  <a:latin typeface="Arial" charset="0"/>
                </a:rPr>
                <a:t>特异性投射系统</a:t>
              </a:r>
              <a:endParaRPr lang="zh-CN" altLang="en-US"/>
            </a:p>
          </p:txBody>
        </p:sp>
        <p:sp>
          <p:nvSpPr>
            <p:cNvPr id="122894" name="Text Box 14"/>
            <p:cNvSpPr txBox="1">
              <a:spLocks noChangeArrowheads="1"/>
            </p:cNvSpPr>
            <p:nvPr/>
          </p:nvSpPr>
          <p:spPr bwMode="auto">
            <a:xfrm>
              <a:off x="7086600" y="1295400"/>
              <a:ext cx="2011363" cy="365125"/>
            </a:xfrm>
            <a:prstGeom prst="rect">
              <a:avLst/>
            </a:prstGeom>
            <a:solidFill>
              <a:srgbClr val="3366FF"/>
            </a:solidFill>
            <a:ln w="9525">
              <a:solidFill>
                <a:srgbClr val="000080"/>
              </a:solidFill>
              <a:miter lim="800000"/>
              <a:headEnd/>
              <a:tailEnd/>
            </a:ln>
          </p:spPr>
          <p:txBody>
            <a:bodyPr wrap="none">
              <a:spAutoFit/>
            </a:bodyPr>
            <a:lstStyle/>
            <a:p>
              <a:r>
                <a:rPr lang="zh-CN" altLang="en-US" b="1">
                  <a:solidFill>
                    <a:srgbClr val="0000FF"/>
                  </a:solidFill>
                  <a:latin typeface="Arial" charset="0"/>
                </a:rPr>
                <a:t>非特异性投射系统</a:t>
              </a:r>
              <a:endParaRPr lang="zh-CN" altLang="en-US" b="1">
                <a:solidFill>
                  <a:srgbClr val="0000FF"/>
                </a:solidFill>
              </a:endParaRPr>
            </a:p>
          </p:txBody>
        </p:sp>
        <p:sp>
          <p:nvSpPr>
            <p:cNvPr id="122895" name="Line 15"/>
            <p:cNvSpPr>
              <a:spLocks noChangeShapeType="1"/>
            </p:cNvSpPr>
            <p:nvPr/>
          </p:nvSpPr>
          <p:spPr bwMode="auto">
            <a:xfrm flipV="1">
              <a:off x="6551613" y="4267200"/>
              <a:ext cx="1587" cy="1447800"/>
            </a:xfrm>
            <a:prstGeom prst="line">
              <a:avLst/>
            </a:prstGeom>
            <a:noFill/>
            <a:ln w="25400">
              <a:solidFill>
                <a:srgbClr val="000080"/>
              </a:solidFill>
              <a:round/>
              <a:headEnd/>
              <a:tailEnd type="stealth" w="lg" len="lg"/>
            </a:ln>
          </p:spPr>
          <p:txBody>
            <a:bodyPr/>
            <a:lstStyle/>
            <a:p>
              <a:endParaRPr lang="zh-CN" altLang="en-US"/>
            </a:p>
          </p:txBody>
        </p:sp>
        <p:sp>
          <p:nvSpPr>
            <p:cNvPr id="122896" name="Line 16"/>
            <p:cNvSpPr>
              <a:spLocks noChangeShapeType="1"/>
            </p:cNvSpPr>
            <p:nvPr/>
          </p:nvSpPr>
          <p:spPr bwMode="auto">
            <a:xfrm flipH="1" flipV="1">
              <a:off x="6172200" y="2667000"/>
              <a:ext cx="0" cy="762000"/>
            </a:xfrm>
            <a:prstGeom prst="line">
              <a:avLst/>
            </a:prstGeom>
            <a:noFill/>
            <a:ln w="25400">
              <a:solidFill>
                <a:srgbClr val="000080"/>
              </a:solidFill>
              <a:round/>
              <a:headEnd/>
              <a:tailEnd type="stealth" w="lg" len="lg"/>
            </a:ln>
          </p:spPr>
          <p:txBody>
            <a:bodyPr/>
            <a:lstStyle/>
            <a:p>
              <a:endParaRPr lang="zh-CN" altLang="en-US"/>
            </a:p>
          </p:txBody>
        </p:sp>
        <p:sp>
          <p:nvSpPr>
            <p:cNvPr id="122897" name="Line 17"/>
            <p:cNvSpPr>
              <a:spLocks noChangeShapeType="1"/>
            </p:cNvSpPr>
            <p:nvPr/>
          </p:nvSpPr>
          <p:spPr bwMode="auto">
            <a:xfrm flipH="1" flipV="1">
              <a:off x="8050213" y="4191000"/>
              <a:ext cx="26987" cy="457200"/>
            </a:xfrm>
            <a:prstGeom prst="line">
              <a:avLst/>
            </a:prstGeom>
            <a:noFill/>
            <a:ln w="25400">
              <a:solidFill>
                <a:srgbClr val="000080"/>
              </a:solidFill>
              <a:round/>
              <a:headEnd/>
              <a:tailEnd type="stealth" w="lg" len="lg"/>
            </a:ln>
          </p:spPr>
          <p:txBody>
            <a:bodyPr/>
            <a:lstStyle/>
            <a:p>
              <a:endParaRPr lang="zh-CN" altLang="en-US"/>
            </a:p>
          </p:txBody>
        </p:sp>
        <p:sp>
          <p:nvSpPr>
            <p:cNvPr id="122898" name="Line 18"/>
            <p:cNvSpPr>
              <a:spLocks noChangeShapeType="1"/>
            </p:cNvSpPr>
            <p:nvPr/>
          </p:nvSpPr>
          <p:spPr bwMode="auto">
            <a:xfrm flipH="1" flipV="1">
              <a:off x="7899400" y="2667000"/>
              <a:ext cx="25400" cy="762000"/>
            </a:xfrm>
            <a:prstGeom prst="line">
              <a:avLst/>
            </a:prstGeom>
            <a:noFill/>
            <a:ln w="25400">
              <a:solidFill>
                <a:srgbClr val="000080"/>
              </a:solidFill>
              <a:round/>
              <a:headEnd/>
              <a:tailEnd type="stealth" w="lg" len="lg"/>
            </a:ln>
          </p:spPr>
          <p:txBody>
            <a:bodyPr/>
            <a:lstStyle/>
            <a:p>
              <a:endParaRPr lang="zh-CN" altLang="en-US"/>
            </a:p>
          </p:txBody>
        </p:sp>
        <p:sp>
          <p:nvSpPr>
            <p:cNvPr id="122899" name="Line 19"/>
            <p:cNvSpPr>
              <a:spLocks noChangeShapeType="1"/>
            </p:cNvSpPr>
            <p:nvPr/>
          </p:nvSpPr>
          <p:spPr bwMode="auto">
            <a:xfrm>
              <a:off x="6553200" y="5105400"/>
              <a:ext cx="1371600" cy="1588"/>
            </a:xfrm>
            <a:prstGeom prst="line">
              <a:avLst/>
            </a:prstGeom>
            <a:noFill/>
            <a:ln w="25400">
              <a:solidFill>
                <a:srgbClr val="000080"/>
              </a:solidFill>
              <a:round/>
              <a:headEnd/>
              <a:tailEnd type="stealth" w="lg" len="lg"/>
            </a:ln>
          </p:spPr>
          <p:txBody>
            <a:bodyPr/>
            <a:lstStyle/>
            <a:p>
              <a:endParaRPr lang="zh-CN" altLang="en-US"/>
            </a:p>
          </p:txBody>
        </p:sp>
        <p:sp>
          <p:nvSpPr>
            <p:cNvPr id="20" name="矩形 19"/>
            <p:cNvSpPr/>
            <p:nvPr/>
          </p:nvSpPr>
          <p:spPr>
            <a:xfrm>
              <a:off x="5004048" y="1196752"/>
              <a:ext cx="4139952" cy="54726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2"/>
          <p:cNvGraphicFramePr>
            <a:graphicFrameLocks/>
          </p:cNvGraphicFramePr>
          <p:nvPr/>
        </p:nvGraphicFramePr>
        <p:xfrm>
          <a:off x="1981200" y="2133600"/>
          <a:ext cx="5257800" cy="4648200"/>
        </p:xfrm>
        <a:graphic>
          <a:graphicData uri="http://schemas.openxmlformats.org/presentationml/2006/ole">
            <p:oleObj spid="_x0000_s69634" r:id="rId3" imgW="16440150" imgH="14535150" progId="">
              <p:embed/>
            </p:oleObj>
          </a:graphicData>
        </a:graphic>
      </p:graphicFrame>
      <p:sp>
        <p:nvSpPr>
          <p:cNvPr id="21507" name="Text Box 3"/>
          <p:cNvSpPr txBox="1">
            <a:spLocks noChangeArrowheads="1"/>
          </p:cNvSpPr>
          <p:nvPr/>
        </p:nvSpPr>
        <p:spPr bwMode="auto">
          <a:xfrm>
            <a:off x="838200" y="5492750"/>
            <a:ext cx="7421563" cy="831850"/>
          </a:xfrm>
          <a:prstGeom prst="rect">
            <a:avLst/>
          </a:prstGeom>
          <a:noFill/>
          <a:ln w="9525">
            <a:solidFill>
              <a:srgbClr val="0000FF"/>
            </a:solidFill>
            <a:miter lim="800000"/>
            <a:headEnd/>
            <a:tailEnd/>
          </a:ln>
        </p:spPr>
        <p:txBody>
          <a:bodyPr wrap="none">
            <a:spAutoFit/>
          </a:bodyPr>
          <a:lstStyle/>
          <a:p>
            <a:pPr>
              <a:lnSpc>
                <a:spcPct val="120000"/>
              </a:lnSpc>
            </a:pPr>
            <a:r>
              <a:rPr lang="zh-CN" altLang="zh-CN" sz="2000" b="1" dirty="0">
                <a:solidFill>
                  <a:srgbClr val="0000FF"/>
                </a:solidFill>
              </a:rPr>
              <a:t>A  </a:t>
            </a:r>
            <a:r>
              <a:rPr lang="zh-CN" altLang="en-US" sz="2000" b="1" dirty="0">
                <a:solidFill>
                  <a:srgbClr val="0000FF"/>
                </a:solidFill>
              </a:rPr>
              <a:t>切断特异性传导道而不损伤非特异性传导的猫，处于觉醒状态</a:t>
            </a:r>
          </a:p>
          <a:p>
            <a:pPr>
              <a:lnSpc>
                <a:spcPct val="120000"/>
              </a:lnSpc>
            </a:pPr>
            <a:r>
              <a:rPr lang="zh-CN" altLang="zh-CN" sz="2000" b="1" dirty="0">
                <a:solidFill>
                  <a:srgbClr val="0000FF"/>
                </a:solidFill>
              </a:rPr>
              <a:t>B  </a:t>
            </a:r>
            <a:r>
              <a:rPr lang="zh-CN" altLang="en-US" sz="2000" b="1" dirty="0">
                <a:solidFill>
                  <a:srgbClr val="0000FF"/>
                </a:solidFill>
                <a:latin typeface="Arial" charset="0"/>
              </a:rPr>
              <a:t>切断非特异性传导的猫，处于昏睡状态</a:t>
            </a:r>
          </a:p>
        </p:txBody>
      </p:sp>
      <p:sp>
        <p:nvSpPr>
          <p:cNvPr id="21508" name="Text Box 4"/>
          <p:cNvSpPr txBox="1">
            <a:spLocks noChangeArrowheads="1"/>
          </p:cNvSpPr>
          <p:nvPr/>
        </p:nvSpPr>
        <p:spPr bwMode="auto">
          <a:xfrm>
            <a:off x="533400" y="609600"/>
            <a:ext cx="8072438" cy="1096963"/>
          </a:xfrm>
          <a:prstGeom prst="rect">
            <a:avLst/>
          </a:prstGeom>
          <a:solidFill>
            <a:schemeClr val="bg1"/>
          </a:solidFill>
          <a:ln w="9525">
            <a:noFill/>
            <a:miter lim="800000"/>
            <a:headEnd/>
            <a:tailEnd/>
          </a:ln>
        </p:spPr>
        <p:txBody>
          <a:bodyPr wrap="none">
            <a:spAutoFit/>
          </a:bodyPr>
          <a:lstStyle/>
          <a:p>
            <a:pPr>
              <a:lnSpc>
                <a:spcPct val="110000"/>
              </a:lnSpc>
            </a:pPr>
            <a:r>
              <a:rPr lang="zh-CN" altLang="zh-CN" sz="2000" b="1">
                <a:solidFill>
                  <a:schemeClr val="hlink"/>
                </a:solidFill>
              </a:rPr>
              <a:t>      </a:t>
            </a:r>
            <a:r>
              <a:rPr lang="zh-CN" altLang="en-US" sz="2000" b="1">
                <a:solidFill>
                  <a:schemeClr val="hlink"/>
                </a:solidFill>
              </a:rPr>
              <a:t>正常情况下，由于有特异和非特异两个感觉投射系统的存在，以及</a:t>
            </a:r>
          </a:p>
          <a:p>
            <a:pPr>
              <a:lnSpc>
                <a:spcPct val="110000"/>
              </a:lnSpc>
            </a:pPr>
            <a:r>
              <a:rPr lang="zh-CN" altLang="en-US" sz="2000" b="1">
                <a:solidFill>
                  <a:schemeClr val="hlink"/>
                </a:solidFill>
              </a:rPr>
              <a:t>它们之间的作用和配合，才使大脑皮层既能处于觉醒状态，又能产生各</a:t>
            </a:r>
          </a:p>
          <a:p>
            <a:pPr>
              <a:lnSpc>
                <a:spcPct val="110000"/>
              </a:lnSpc>
            </a:pPr>
            <a:r>
              <a:rPr lang="zh-CN" altLang="en-US" sz="2000" b="1">
                <a:solidFill>
                  <a:schemeClr val="hlink"/>
                </a:solidFill>
              </a:rPr>
              <a:t>特定的感觉。</a:t>
            </a:r>
          </a:p>
        </p:txBody>
      </p:sp>
      <p:sp>
        <p:nvSpPr>
          <p:cNvPr id="5" name="Text Box 3"/>
          <p:cNvSpPr txBox="1">
            <a:spLocks noChangeArrowheads="1"/>
          </p:cNvSpPr>
          <p:nvPr/>
        </p:nvSpPr>
        <p:spPr bwMode="auto">
          <a:xfrm>
            <a:off x="990600" y="2060848"/>
            <a:ext cx="1837362" cy="426784"/>
          </a:xfrm>
          <a:prstGeom prst="rect">
            <a:avLst/>
          </a:prstGeom>
          <a:noFill/>
          <a:ln w="9525">
            <a:solidFill>
              <a:srgbClr val="0000FF"/>
            </a:solidFill>
            <a:miter lim="800000"/>
            <a:headEnd/>
            <a:tailEnd/>
          </a:ln>
        </p:spPr>
        <p:txBody>
          <a:bodyPr wrap="none">
            <a:spAutoFit/>
          </a:bodyPr>
          <a:lstStyle/>
          <a:p>
            <a:pPr>
              <a:lnSpc>
                <a:spcPct val="120000"/>
              </a:lnSpc>
            </a:pPr>
            <a:r>
              <a:rPr lang="en-US" altLang="zh-CN" sz="2000" b="1" dirty="0" smtClean="0">
                <a:solidFill>
                  <a:srgbClr val="0000FF"/>
                </a:solidFill>
              </a:rPr>
              <a:t>Experiment</a:t>
            </a:r>
            <a:endParaRPr lang="zh-CN" altLang="en-US" sz="2000" b="1" dirty="0">
              <a:solidFill>
                <a:srgbClr val="0000FF"/>
              </a:solidFill>
              <a:latin typeface="Arial"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body" idx="4294967295"/>
          </p:nvPr>
        </p:nvSpPr>
        <p:spPr>
          <a:xfrm>
            <a:off x="323528" y="2348880"/>
            <a:ext cx="4572000" cy="4187825"/>
          </a:xfrm>
        </p:spPr>
        <p:txBody>
          <a:bodyPr/>
          <a:lstStyle/>
          <a:p>
            <a:pPr>
              <a:lnSpc>
                <a:spcPct val="120000"/>
              </a:lnSpc>
              <a:spcBef>
                <a:spcPct val="0"/>
              </a:spcBef>
            </a:pPr>
            <a:r>
              <a:rPr lang="zh-CN" altLang="en-US" sz="2000" b="1" dirty="0">
                <a:latin typeface="宋体" pitchFamily="2" charset="-122"/>
              </a:rPr>
              <a:t>大脑皮层是感觉分析的最高级</a:t>
            </a:r>
            <a:r>
              <a:rPr lang="zh-CN" altLang="en-US" sz="2000" b="1" dirty="0" smtClean="0">
                <a:latin typeface="宋体" pitchFamily="2" charset="-122"/>
              </a:rPr>
              <a:t>中枢</a:t>
            </a:r>
            <a:endParaRPr lang="en-US" altLang="zh-CN" sz="2000" b="1" dirty="0" smtClean="0">
              <a:latin typeface="宋体" pitchFamily="2" charset="-122"/>
            </a:endParaRPr>
          </a:p>
          <a:p>
            <a:pPr>
              <a:lnSpc>
                <a:spcPct val="120000"/>
              </a:lnSpc>
              <a:spcBef>
                <a:spcPct val="0"/>
              </a:spcBef>
              <a:buNone/>
            </a:pPr>
            <a:r>
              <a:rPr lang="en-US" altLang="zh-CN" sz="2000" b="1" dirty="0" smtClean="0">
                <a:latin typeface="宋体" pitchFamily="2" charset="-122"/>
              </a:rPr>
              <a:t>    </a:t>
            </a:r>
            <a:r>
              <a:rPr lang="en-US" altLang="zh-CN" sz="2000" b="1" dirty="0" smtClean="0">
                <a:latin typeface="Times New Roman" pitchFamily="18" charset="0"/>
                <a:cs typeface="Times New Roman" pitchFamily="18" charset="0"/>
              </a:rPr>
              <a:t>The </a:t>
            </a:r>
            <a:r>
              <a:rPr lang="en-US" altLang="zh-CN" sz="2000" b="1" dirty="0">
                <a:latin typeface="Times New Roman" pitchFamily="18" charset="0"/>
                <a:cs typeface="Times New Roman" pitchFamily="18" charset="0"/>
              </a:rPr>
              <a:t>cerebral cortex is the highest level of sensory </a:t>
            </a:r>
            <a:r>
              <a:rPr lang="en-US" altLang="zh-CN" sz="2000" b="1" dirty="0" smtClean="0">
                <a:latin typeface="Times New Roman" pitchFamily="18" charset="0"/>
                <a:cs typeface="Times New Roman" pitchFamily="18" charset="0"/>
              </a:rPr>
              <a:t>analysis.</a:t>
            </a:r>
            <a:endParaRPr lang="zh-CN" altLang="zh-CN" sz="2000" b="1" dirty="0">
              <a:latin typeface="Times New Roman" pitchFamily="18" charset="0"/>
              <a:cs typeface="Times New Roman" pitchFamily="18" charset="0"/>
            </a:endParaRPr>
          </a:p>
          <a:p>
            <a:pPr>
              <a:lnSpc>
                <a:spcPct val="120000"/>
              </a:lnSpc>
              <a:spcBef>
                <a:spcPct val="0"/>
              </a:spcBef>
            </a:pPr>
            <a:r>
              <a:rPr lang="zh-CN" altLang="en-US" sz="2000" b="1" dirty="0">
                <a:latin typeface="宋体" pitchFamily="2" charset="-122"/>
              </a:rPr>
              <a:t>不同性质的感觉在大脑皮层有不同的代表</a:t>
            </a:r>
            <a:r>
              <a:rPr lang="zh-CN" altLang="en-US" sz="2000" b="1" dirty="0" smtClean="0">
                <a:latin typeface="宋体" pitchFamily="2" charset="-122"/>
              </a:rPr>
              <a:t>区</a:t>
            </a:r>
            <a:endParaRPr lang="en-US" altLang="zh-CN" sz="2000" b="1" dirty="0" smtClean="0">
              <a:latin typeface="宋体" pitchFamily="2" charset="-122"/>
            </a:endParaRPr>
          </a:p>
          <a:p>
            <a:pPr>
              <a:lnSpc>
                <a:spcPct val="120000"/>
              </a:lnSpc>
              <a:spcBef>
                <a:spcPct val="0"/>
              </a:spcBef>
              <a:buNone/>
            </a:pPr>
            <a:r>
              <a:rPr lang="en-US" altLang="zh-CN" sz="2000" b="1" dirty="0" smtClean="0">
                <a:latin typeface="宋体" pitchFamily="2" charset="-122"/>
              </a:rPr>
              <a:t>    </a:t>
            </a:r>
            <a:r>
              <a:rPr lang="en-US" altLang="zh-CN" sz="2000" b="1" dirty="0" smtClean="0">
                <a:latin typeface="Times New Roman" pitchFamily="18" charset="0"/>
                <a:cs typeface="Times New Roman" pitchFamily="18" charset="0"/>
              </a:rPr>
              <a:t>Different </a:t>
            </a:r>
            <a:r>
              <a:rPr lang="en-US" altLang="zh-CN" sz="2000" b="1" dirty="0">
                <a:latin typeface="Times New Roman" pitchFamily="18" charset="0"/>
                <a:cs typeface="Times New Roman" pitchFamily="18" charset="0"/>
              </a:rPr>
              <a:t>sensations have different representations in the cerebral cortex.</a:t>
            </a:r>
            <a:endParaRPr lang="zh-CN" altLang="zh-CN" sz="2000" b="1" dirty="0">
              <a:solidFill>
                <a:schemeClr val="hlink"/>
              </a:solidFill>
              <a:latin typeface="Times New Roman" pitchFamily="18" charset="0"/>
              <a:cs typeface="Times New Roman" pitchFamily="18" charset="0"/>
            </a:endParaRPr>
          </a:p>
        </p:txBody>
      </p:sp>
      <p:sp>
        <p:nvSpPr>
          <p:cNvPr id="22532" name="Rectangle 3"/>
          <p:cNvSpPr>
            <a:spLocks noChangeArrowheads="1"/>
          </p:cNvSpPr>
          <p:nvPr/>
        </p:nvSpPr>
        <p:spPr bwMode="auto">
          <a:xfrm>
            <a:off x="395536" y="476672"/>
            <a:ext cx="8352928" cy="1040285"/>
          </a:xfrm>
          <a:prstGeom prst="rect">
            <a:avLst/>
          </a:prstGeom>
          <a:noFill/>
          <a:ln w="9525">
            <a:noFill/>
            <a:miter lim="800000"/>
            <a:headEnd/>
            <a:tailEnd/>
          </a:ln>
        </p:spPr>
        <p:txBody>
          <a:bodyPr wrap="square">
            <a:spAutoFit/>
          </a:bodyPr>
          <a:lstStyle/>
          <a:p>
            <a:pPr>
              <a:spcBef>
                <a:spcPct val="20000"/>
              </a:spcBef>
              <a:buClr>
                <a:schemeClr val="accent2"/>
              </a:buClr>
              <a:buFont typeface="Wingdings" pitchFamily="2" charset="2"/>
              <a:buNone/>
            </a:pPr>
            <a:r>
              <a:rPr lang="zh-CN" altLang="en-US" sz="2800" b="1" dirty="0">
                <a:solidFill>
                  <a:schemeClr val="hlink"/>
                </a:solidFill>
                <a:latin typeface="Arial" charset="0"/>
              </a:rPr>
              <a:t>三、</a:t>
            </a:r>
            <a:r>
              <a:rPr lang="zh-CN" altLang="en-US" sz="2800" b="1" dirty="0">
                <a:solidFill>
                  <a:schemeClr val="hlink"/>
                </a:solidFill>
                <a:latin typeface="宋体" pitchFamily="2" charset="-122"/>
              </a:rPr>
              <a:t>大脑皮层的感觉分析</a:t>
            </a:r>
            <a:r>
              <a:rPr lang="zh-CN" altLang="en-US" sz="2800" b="1" dirty="0" smtClean="0">
                <a:solidFill>
                  <a:schemeClr val="hlink"/>
                </a:solidFill>
                <a:latin typeface="宋体" pitchFamily="2" charset="-122"/>
              </a:rPr>
              <a:t>定位</a:t>
            </a:r>
            <a:endParaRPr lang="en-US" altLang="zh-CN" sz="2800" b="1" dirty="0" smtClean="0">
              <a:solidFill>
                <a:schemeClr val="hlink"/>
              </a:solidFill>
              <a:latin typeface="宋体" pitchFamily="2" charset="-122"/>
            </a:endParaRPr>
          </a:p>
          <a:p>
            <a:pPr>
              <a:spcBef>
                <a:spcPct val="20000"/>
              </a:spcBef>
              <a:buClr>
                <a:schemeClr val="accent2"/>
              </a:buClr>
              <a:buFont typeface="Wingdings" pitchFamily="2" charset="2"/>
              <a:buNone/>
            </a:pPr>
            <a:r>
              <a:rPr lang="en-US" altLang="zh-CN" sz="2800" b="1" dirty="0" smtClean="0">
                <a:solidFill>
                  <a:schemeClr val="hlink"/>
                </a:solidFill>
                <a:latin typeface="Times New Roman" pitchFamily="18" charset="0"/>
                <a:cs typeface="Times New Roman" pitchFamily="18" charset="0"/>
              </a:rPr>
              <a:t>Sensory </a:t>
            </a:r>
            <a:r>
              <a:rPr lang="en-US" altLang="zh-CN" sz="2800" b="1" dirty="0">
                <a:solidFill>
                  <a:schemeClr val="hlink"/>
                </a:solidFill>
                <a:latin typeface="Times New Roman" pitchFamily="18" charset="0"/>
                <a:cs typeface="Times New Roman" pitchFamily="18" charset="0"/>
              </a:rPr>
              <a:t>analysis and localization of cerebral cortex</a:t>
            </a:r>
            <a:endParaRPr lang="zh-CN" altLang="en-US" sz="2800" b="1" dirty="0">
              <a:solidFill>
                <a:schemeClr val="hlink"/>
              </a:solidFill>
              <a:latin typeface="Times New Roman" pitchFamily="18" charset="0"/>
              <a:cs typeface="Times New Roman" pitchFamily="18" charset="0"/>
            </a:endParaRPr>
          </a:p>
        </p:txBody>
      </p:sp>
      <p:graphicFrame>
        <p:nvGraphicFramePr>
          <p:cNvPr id="22530" name="Object 4"/>
          <p:cNvGraphicFramePr>
            <a:graphicFrameLocks/>
          </p:cNvGraphicFramePr>
          <p:nvPr>
            <p:extLst>
              <p:ext uri="{D42A27DB-BD31-4B8C-83A1-F6EECF244321}">
                <p14:modId xmlns:p14="http://schemas.microsoft.com/office/powerpoint/2010/main" xmlns="" val="3222154827"/>
              </p:ext>
            </p:extLst>
          </p:nvPr>
        </p:nvGraphicFramePr>
        <p:xfrm>
          <a:off x="5076056" y="1556792"/>
          <a:ext cx="3453582" cy="5129758"/>
        </p:xfrm>
        <a:graphic>
          <a:graphicData uri="http://schemas.openxmlformats.org/presentationml/2006/ole">
            <p:oleObj spid="_x0000_s70658" r:id="rId3" imgW="12372975" imgH="19478625" progId="">
              <p:embed/>
            </p:oleObj>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2"/>
          <p:cNvSpPr txBox="1">
            <a:spLocks noChangeArrowheads="1"/>
          </p:cNvSpPr>
          <p:nvPr/>
        </p:nvSpPr>
        <p:spPr bwMode="auto">
          <a:xfrm>
            <a:off x="381000" y="1676400"/>
            <a:ext cx="4343400" cy="3545586"/>
          </a:xfrm>
          <a:prstGeom prst="rect">
            <a:avLst/>
          </a:prstGeom>
          <a:noFill/>
          <a:ln w="9525">
            <a:noFill/>
            <a:miter lim="800000"/>
            <a:headEnd/>
            <a:tailEnd/>
          </a:ln>
        </p:spPr>
        <p:txBody>
          <a:bodyPr>
            <a:spAutoFit/>
          </a:bodyPr>
          <a:lstStyle/>
          <a:p>
            <a:pPr>
              <a:lnSpc>
                <a:spcPct val="110000"/>
              </a:lnSpc>
            </a:pPr>
            <a:endParaRPr lang="zh-CN" altLang="zh-CN" sz="2800" b="1" dirty="0">
              <a:solidFill>
                <a:schemeClr val="hlink"/>
              </a:solidFill>
              <a:latin typeface="宋体" pitchFamily="2" charset="-122"/>
            </a:endParaRPr>
          </a:p>
          <a:p>
            <a:pPr marL="457200" indent="-457200">
              <a:lnSpc>
                <a:spcPct val="110000"/>
              </a:lnSpc>
              <a:buAutoNum type="arabicPlain"/>
            </a:pPr>
            <a:r>
              <a:rPr lang="zh-CN" altLang="en-US" sz="2400" b="1" dirty="0">
                <a:solidFill>
                  <a:schemeClr val="hlink"/>
                </a:solidFill>
                <a:latin typeface="宋体" pitchFamily="2" charset="-122"/>
              </a:rPr>
              <a:t>体表感觉代表区</a:t>
            </a:r>
            <a:endParaRPr lang="en-US" altLang="zh-CN" sz="2400" b="1" dirty="0">
              <a:solidFill>
                <a:schemeClr val="hlink"/>
              </a:solidFill>
              <a:latin typeface="宋体" pitchFamily="2" charset="-122"/>
            </a:endParaRPr>
          </a:p>
          <a:p>
            <a:pPr>
              <a:lnSpc>
                <a:spcPct val="110000"/>
              </a:lnSpc>
            </a:pPr>
            <a:r>
              <a:rPr lang="en-US" altLang="zh-CN" sz="2400" b="1" dirty="0" smtClean="0">
                <a:solidFill>
                  <a:schemeClr val="hlink"/>
                </a:solidFill>
                <a:latin typeface="Times New Roman" pitchFamily="18" charset="0"/>
                <a:cs typeface="Times New Roman" pitchFamily="18" charset="0"/>
              </a:rPr>
              <a:t>     Somatic </a:t>
            </a:r>
            <a:r>
              <a:rPr lang="en-US" altLang="zh-CN" sz="2400" b="1" dirty="0">
                <a:solidFill>
                  <a:schemeClr val="hlink"/>
                </a:solidFill>
                <a:latin typeface="Times New Roman" pitchFamily="18" charset="0"/>
                <a:cs typeface="Times New Roman" pitchFamily="18" charset="0"/>
              </a:rPr>
              <a:t>sensory area</a:t>
            </a:r>
            <a:endParaRPr lang="zh-CN" altLang="en-US" sz="2400" b="1" dirty="0">
              <a:solidFill>
                <a:schemeClr val="hlink"/>
              </a:solidFill>
              <a:latin typeface="Times New Roman" pitchFamily="18" charset="0"/>
              <a:cs typeface="Times New Roman" pitchFamily="18" charset="0"/>
            </a:endParaRPr>
          </a:p>
          <a:p>
            <a:pPr>
              <a:lnSpc>
                <a:spcPct val="110000"/>
              </a:lnSpc>
            </a:pPr>
            <a:endParaRPr lang="zh-CN" altLang="zh-CN" sz="2800" b="1" dirty="0">
              <a:solidFill>
                <a:schemeClr val="hlink"/>
              </a:solidFill>
              <a:latin typeface="宋体" pitchFamily="2" charset="-122"/>
            </a:endParaRPr>
          </a:p>
          <a:p>
            <a:pPr>
              <a:lnSpc>
                <a:spcPct val="110000"/>
              </a:lnSpc>
            </a:pPr>
            <a:r>
              <a:rPr lang="zh-CN" altLang="zh-CN" sz="2000" b="1" dirty="0">
                <a:solidFill>
                  <a:schemeClr val="hlink"/>
                </a:solidFill>
                <a:latin typeface="宋体" pitchFamily="2" charset="-122"/>
              </a:rPr>
              <a:t>   </a:t>
            </a:r>
            <a:r>
              <a:rPr lang="en-US" sz="2000" b="1" dirty="0">
                <a:latin typeface="Arial" charset="0"/>
              </a:rPr>
              <a:t>第</a:t>
            </a:r>
            <a:r>
              <a:rPr lang="zh-CN" altLang="en-US" sz="2000" b="1" dirty="0">
                <a:latin typeface="Arial" charset="0"/>
              </a:rPr>
              <a:t>一</a:t>
            </a:r>
            <a:r>
              <a:rPr lang="en-US" sz="2000" b="1" dirty="0">
                <a:latin typeface="Arial" charset="0"/>
              </a:rPr>
              <a:t>体表感觉区</a:t>
            </a:r>
            <a:r>
              <a:rPr lang="en-US" sz="2000" b="1" dirty="0">
                <a:latin typeface="宋体" pitchFamily="2" charset="-122"/>
              </a:rPr>
              <a:t>位于中央后回，相当于</a:t>
            </a:r>
            <a:r>
              <a:rPr lang="en-US" altLang="zh-CN" sz="2000" b="1" dirty="0">
                <a:latin typeface="宋体" pitchFamily="2" charset="-122"/>
              </a:rPr>
              <a:t>Brodmann</a:t>
            </a:r>
            <a:r>
              <a:rPr lang="en-US" sz="2000" b="1" dirty="0">
                <a:latin typeface="宋体" pitchFamily="2" charset="-122"/>
              </a:rPr>
              <a:t>分区的</a:t>
            </a:r>
            <a:r>
              <a:rPr lang="en-US" altLang="zh-CN" sz="2000" b="1" dirty="0">
                <a:latin typeface="宋体" pitchFamily="2" charset="-122"/>
              </a:rPr>
              <a:t>3-2-1</a:t>
            </a:r>
            <a:r>
              <a:rPr lang="en-US" sz="2000" b="1" dirty="0">
                <a:latin typeface="宋体" pitchFamily="2" charset="-122"/>
              </a:rPr>
              <a:t>区</a:t>
            </a:r>
            <a:endParaRPr lang="zh-CN" altLang="en-US" sz="2000" b="1" dirty="0">
              <a:latin typeface="宋体" pitchFamily="2" charset="-122"/>
            </a:endParaRPr>
          </a:p>
          <a:p>
            <a:pPr>
              <a:lnSpc>
                <a:spcPct val="110000"/>
              </a:lnSpc>
            </a:pPr>
            <a:endParaRPr lang="zh-CN" altLang="en-US" sz="2000" b="1" dirty="0">
              <a:latin typeface="宋体" pitchFamily="2" charset="-122"/>
            </a:endParaRPr>
          </a:p>
          <a:p>
            <a:pPr>
              <a:lnSpc>
                <a:spcPct val="110000"/>
              </a:lnSpc>
            </a:pPr>
            <a:r>
              <a:rPr lang="zh-CN" altLang="en-US" sz="2000" b="1" dirty="0">
                <a:latin typeface="宋体" pitchFamily="2" charset="-122"/>
              </a:rPr>
              <a:t>   </a:t>
            </a:r>
            <a:r>
              <a:rPr lang="en-US" sz="2000" b="1" dirty="0" err="1">
                <a:latin typeface="宋体" pitchFamily="2" charset="-122"/>
              </a:rPr>
              <a:t>中央前回与岛叶之间还存在第二体表感觉区</a:t>
            </a:r>
            <a:r>
              <a:rPr lang="en-US" sz="2000" b="1" dirty="0">
                <a:latin typeface="宋体" pitchFamily="2" charset="-122"/>
              </a:rPr>
              <a:t> </a:t>
            </a:r>
          </a:p>
        </p:txBody>
      </p:sp>
      <p:graphicFrame>
        <p:nvGraphicFramePr>
          <p:cNvPr id="23554" name="Object 3"/>
          <p:cNvGraphicFramePr>
            <a:graphicFrameLocks/>
          </p:cNvGraphicFramePr>
          <p:nvPr/>
        </p:nvGraphicFramePr>
        <p:xfrm>
          <a:off x="4800600" y="914400"/>
          <a:ext cx="3524250" cy="5486400"/>
        </p:xfrm>
        <a:graphic>
          <a:graphicData uri="http://schemas.openxmlformats.org/presentationml/2006/ole">
            <p:oleObj spid="_x0000_s71682" r:id="rId3" imgW="11020425" imgH="17154525" progId="">
              <p:embed/>
            </p:oleObj>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ext Box 2"/>
          <p:cNvSpPr txBox="1">
            <a:spLocks noChangeArrowheads="1"/>
          </p:cNvSpPr>
          <p:nvPr/>
        </p:nvSpPr>
        <p:spPr bwMode="auto">
          <a:xfrm>
            <a:off x="228600" y="2369831"/>
            <a:ext cx="4114800" cy="2118337"/>
          </a:xfrm>
          <a:prstGeom prst="rect">
            <a:avLst/>
          </a:prstGeom>
          <a:noFill/>
          <a:ln w="9525">
            <a:noFill/>
            <a:miter lim="800000"/>
            <a:headEnd/>
            <a:tailEnd/>
          </a:ln>
        </p:spPr>
        <p:txBody>
          <a:bodyPr>
            <a:spAutoFit/>
          </a:bodyPr>
          <a:lstStyle/>
          <a:p>
            <a:pPr>
              <a:lnSpc>
                <a:spcPct val="95000"/>
              </a:lnSpc>
            </a:pPr>
            <a:r>
              <a:rPr lang="zh-CN" altLang="zh-CN" sz="2400" b="1" dirty="0">
                <a:solidFill>
                  <a:schemeClr val="hlink"/>
                </a:solidFill>
                <a:latin typeface="Times New Roman" pitchFamily="18" charset="0"/>
              </a:rPr>
              <a:t>2  </a:t>
            </a:r>
            <a:r>
              <a:rPr lang="zh-CN" altLang="en-US" sz="2400" b="1" dirty="0">
                <a:solidFill>
                  <a:schemeClr val="hlink"/>
                </a:solidFill>
                <a:latin typeface="Times New Roman" pitchFamily="18" charset="0"/>
              </a:rPr>
              <a:t>本体感觉代表区</a:t>
            </a:r>
            <a:r>
              <a:rPr lang="en-US" altLang="zh-CN" sz="2400" b="1" dirty="0">
                <a:solidFill>
                  <a:schemeClr val="hlink"/>
                </a:solidFill>
                <a:latin typeface="Times New Roman" pitchFamily="18" charset="0"/>
              </a:rPr>
              <a:t>Proprioceptive representative area</a:t>
            </a:r>
            <a:endParaRPr lang="zh-CN" altLang="en-US" sz="2400" b="1" dirty="0">
              <a:solidFill>
                <a:schemeClr val="hlink"/>
              </a:solidFill>
              <a:latin typeface="Times New Roman" pitchFamily="18" charset="0"/>
            </a:endParaRPr>
          </a:p>
          <a:p>
            <a:pPr algn="just">
              <a:lnSpc>
                <a:spcPct val="95000"/>
              </a:lnSpc>
            </a:pPr>
            <a:endParaRPr lang="zh-CN" altLang="zh-CN" sz="2400" b="1" dirty="0">
              <a:solidFill>
                <a:schemeClr val="hlink"/>
              </a:solidFill>
              <a:latin typeface="Times New Roman" pitchFamily="18" charset="0"/>
              <a:cs typeface="Times New Roman" pitchFamily="18" charset="0"/>
            </a:endParaRPr>
          </a:p>
          <a:p>
            <a:pPr algn="just">
              <a:lnSpc>
                <a:spcPct val="105000"/>
              </a:lnSpc>
            </a:pPr>
            <a:r>
              <a:rPr lang="zh-CN" altLang="en-US" sz="2000" b="1" dirty="0">
                <a:latin typeface="Times New Roman" pitchFamily="18" charset="0"/>
                <a:cs typeface="Times New Roman" pitchFamily="18" charset="0"/>
              </a:rPr>
              <a:t>中央前回（</a:t>
            </a:r>
            <a:r>
              <a:rPr lang="zh-CN" altLang="zh-CN" sz="2000" b="1" dirty="0">
                <a:latin typeface="Times New Roman" pitchFamily="18" charset="0"/>
                <a:cs typeface="Times New Roman" pitchFamily="18" charset="0"/>
              </a:rPr>
              <a:t>4</a:t>
            </a:r>
            <a:r>
              <a:rPr lang="zh-CN" altLang="en-US" sz="2000" b="1" dirty="0">
                <a:latin typeface="Times New Roman" pitchFamily="18" charset="0"/>
                <a:cs typeface="Times New Roman" pitchFamily="18" charset="0"/>
              </a:rPr>
              <a:t>区）不仅是运动区，也是肌肉本体感觉投射区</a:t>
            </a:r>
          </a:p>
        </p:txBody>
      </p:sp>
      <p:graphicFrame>
        <p:nvGraphicFramePr>
          <p:cNvPr id="24578" name="Object 3"/>
          <p:cNvGraphicFramePr>
            <a:graphicFrameLocks noChangeAspect="1"/>
          </p:cNvGraphicFramePr>
          <p:nvPr/>
        </p:nvGraphicFramePr>
        <p:xfrm>
          <a:off x="4343400" y="1828800"/>
          <a:ext cx="4400550" cy="3959225"/>
        </p:xfrm>
        <a:graphic>
          <a:graphicData uri="http://schemas.openxmlformats.org/presentationml/2006/ole">
            <p:oleObj spid="_x0000_s72706" r:id="rId3" imgW="11020425" imgH="9915525" progId="">
              <p:embed/>
            </p:oleObj>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79386" y="404812"/>
            <a:ext cx="5613401" cy="4465641"/>
            <a:chOff x="-223" y="-225"/>
            <a:chExt cx="3536" cy="2813"/>
          </a:xfrm>
        </p:grpSpPr>
        <p:sp>
          <p:nvSpPr>
            <p:cNvPr id="58376" name="Rectangle 3"/>
            <p:cNvSpPr>
              <a:spLocks noChangeArrowheads="1"/>
            </p:cNvSpPr>
            <p:nvPr/>
          </p:nvSpPr>
          <p:spPr bwMode="auto">
            <a:xfrm>
              <a:off x="-223" y="720"/>
              <a:ext cx="896" cy="407"/>
            </a:xfrm>
            <a:prstGeom prst="rect">
              <a:avLst/>
            </a:prstGeom>
            <a:solidFill>
              <a:srgbClr val="99FFCC"/>
            </a:solidFill>
            <a:ln w="9525">
              <a:noFill/>
              <a:miter lim="800000"/>
              <a:headEnd/>
              <a:tailEnd/>
            </a:ln>
          </p:spPr>
          <p:txBody>
            <a:bodyPr wrap="none">
              <a:spAutoFit/>
            </a:bodyPr>
            <a:lstStyle/>
            <a:p>
              <a:r>
                <a:rPr lang="zh-CN" altLang="en-US" b="1" dirty="0">
                  <a:latin typeface="Times New Roman" pitchFamily="18" charset="0"/>
                </a:rPr>
                <a:t>中枢</a:t>
              </a:r>
              <a:r>
                <a:rPr lang="zh-CN" altLang="en-US" b="1" dirty="0" smtClean="0">
                  <a:latin typeface="Times New Roman" pitchFamily="18" charset="0"/>
                </a:rPr>
                <a:t>部</a:t>
              </a:r>
              <a:endParaRPr lang="en-US" altLang="zh-CN" b="1" dirty="0" smtClean="0">
                <a:latin typeface="Times New Roman" pitchFamily="18" charset="0"/>
              </a:endParaRPr>
            </a:p>
            <a:p>
              <a:r>
                <a:rPr lang="en-US" altLang="zh-CN" b="1" dirty="0" smtClean="0">
                  <a:latin typeface="Times New Roman" pitchFamily="18" charset="0"/>
                </a:rPr>
                <a:t>Central part</a:t>
              </a:r>
              <a:endParaRPr lang="zh-CN" altLang="en-US" b="1" dirty="0">
                <a:latin typeface="Times New Roman" pitchFamily="18" charset="0"/>
              </a:endParaRPr>
            </a:p>
          </p:txBody>
        </p:sp>
        <p:sp>
          <p:nvSpPr>
            <p:cNvPr id="58377" name="Rectangle 4"/>
            <p:cNvSpPr>
              <a:spLocks noChangeArrowheads="1"/>
            </p:cNvSpPr>
            <p:nvPr/>
          </p:nvSpPr>
          <p:spPr bwMode="auto">
            <a:xfrm>
              <a:off x="816" y="336"/>
              <a:ext cx="1254" cy="485"/>
            </a:xfrm>
            <a:prstGeom prst="rect">
              <a:avLst/>
            </a:prstGeom>
            <a:solidFill>
              <a:srgbClr val="99FFCC"/>
            </a:solidFill>
            <a:ln w="9525">
              <a:noFill/>
              <a:miter lim="800000"/>
              <a:headEnd/>
              <a:tailEnd/>
            </a:ln>
          </p:spPr>
          <p:txBody>
            <a:bodyPr wrap="none">
              <a:spAutoFit/>
            </a:bodyPr>
            <a:lstStyle/>
            <a:p>
              <a:r>
                <a:rPr lang="zh-CN" altLang="en-US" sz="2000" b="1" dirty="0">
                  <a:latin typeface="Times New Roman" pitchFamily="18" charset="0"/>
                </a:rPr>
                <a:t>神经元胞体</a:t>
              </a:r>
              <a:r>
                <a:rPr lang="zh-CN" altLang="en-US" sz="2000" b="1" dirty="0" smtClean="0">
                  <a:latin typeface="Times New Roman" pitchFamily="18" charset="0"/>
                </a:rPr>
                <a:t>集聚</a:t>
              </a:r>
              <a:endParaRPr lang="en-US" altLang="zh-CN" sz="2000" b="1" dirty="0" smtClean="0">
                <a:latin typeface="Times New Roman" pitchFamily="18" charset="0"/>
              </a:endParaRPr>
            </a:p>
            <a:p>
              <a:endParaRPr lang="zh-CN" altLang="en-US" sz="2400" b="1" dirty="0">
                <a:latin typeface="Times New Roman" pitchFamily="18" charset="0"/>
              </a:endParaRPr>
            </a:p>
          </p:txBody>
        </p:sp>
        <p:sp>
          <p:nvSpPr>
            <p:cNvPr id="58378" name="Rectangle 5"/>
            <p:cNvSpPr>
              <a:spLocks noChangeArrowheads="1"/>
            </p:cNvSpPr>
            <p:nvPr/>
          </p:nvSpPr>
          <p:spPr bwMode="auto">
            <a:xfrm>
              <a:off x="2226" y="-225"/>
              <a:ext cx="1087" cy="1377"/>
            </a:xfrm>
            <a:prstGeom prst="rect">
              <a:avLst/>
            </a:prstGeom>
            <a:solidFill>
              <a:srgbClr val="99FFCC"/>
            </a:solidFill>
            <a:ln w="9525">
              <a:noFill/>
              <a:miter lim="800000"/>
              <a:headEnd/>
              <a:tailEnd/>
            </a:ln>
          </p:spPr>
          <p:txBody>
            <a:bodyPr wrap="none">
              <a:spAutoFit/>
            </a:bodyPr>
            <a:lstStyle/>
            <a:p>
              <a:r>
                <a:rPr lang="zh-CN" altLang="en-US" sz="2000" b="1" dirty="0" smtClean="0">
                  <a:latin typeface="Times New Roman" pitchFamily="18" charset="0"/>
                </a:rPr>
                <a:t>灰质</a:t>
              </a:r>
              <a:endParaRPr lang="en-US" altLang="zh-CN" sz="2000" b="1" dirty="0" smtClean="0">
                <a:latin typeface="Times New Roman" pitchFamily="18" charset="0"/>
              </a:endParaRPr>
            </a:p>
            <a:p>
              <a:r>
                <a:rPr lang="en-US" altLang="zh-CN" sz="2000" b="1" dirty="0" smtClean="0">
                  <a:latin typeface="Times New Roman" pitchFamily="18" charset="0"/>
                </a:rPr>
                <a:t>Grey</a:t>
              </a:r>
              <a:r>
                <a:rPr lang="zh-CN" altLang="en-US" sz="2000" b="1" dirty="0" smtClean="0">
                  <a:latin typeface="Times New Roman" pitchFamily="18" charset="0"/>
                </a:rPr>
                <a:t> </a:t>
              </a:r>
              <a:r>
                <a:rPr lang="en-US" altLang="zh-CN" sz="2000" b="1" dirty="0" smtClean="0">
                  <a:latin typeface="Times New Roman" pitchFamily="18" charset="0"/>
                </a:rPr>
                <a:t>matter</a:t>
              </a:r>
              <a:r>
                <a:rPr lang="zh-CN" altLang="en-US" sz="2000" b="1" dirty="0" smtClean="0">
                  <a:latin typeface="Times New Roman" pitchFamily="18" charset="0"/>
                </a:rPr>
                <a:t>   </a:t>
              </a:r>
              <a:endParaRPr lang="zh-CN" altLang="en-US" sz="2000" b="1" dirty="0">
                <a:latin typeface="Times New Roman" pitchFamily="18" charset="0"/>
              </a:endParaRPr>
            </a:p>
            <a:p>
              <a:pPr>
                <a:lnSpc>
                  <a:spcPct val="120000"/>
                </a:lnSpc>
              </a:pPr>
              <a:r>
                <a:rPr lang="zh-CN" altLang="en-US" sz="2000" b="1" dirty="0" smtClean="0">
                  <a:latin typeface="Times New Roman" pitchFamily="18" charset="0"/>
                </a:rPr>
                <a:t>皮质</a:t>
              </a:r>
              <a:endParaRPr lang="en-US" altLang="zh-CN" sz="2000" b="1" dirty="0" smtClean="0">
                <a:latin typeface="Times New Roman" pitchFamily="18" charset="0"/>
              </a:endParaRPr>
            </a:p>
            <a:p>
              <a:pPr>
                <a:lnSpc>
                  <a:spcPct val="120000"/>
                </a:lnSpc>
              </a:pPr>
              <a:r>
                <a:rPr lang="en-US" altLang="zh-CN" sz="2000" b="1" dirty="0" smtClean="0">
                  <a:latin typeface="Times New Roman" pitchFamily="18" charset="0"/>
                </a:rPr>
                <a:t>Cortex</a:t>
              </a:r>
              <a:r>
                <a:rPr lang="zh-CN" altLang="en-US" sz="2000" b="1" dirty="0" smtClean="0">
                  <a:latin typeface="Times New Roman" pitchFamily="18" charset="0"/>
                </a:rPr>
                <a:t>    </a:t>
              </a:r>
              <a:endParaRPr lang="zh-CN" altLang="en-US" sz="2000" b="1" dirty="0">
                <a:latin typeface="Times New Roman" pitchFamily="18" charset="0"/>
              </a:endParaRPr>
            </a:p>
            <a:p>
              <a:pPr>
                <a:lnSpc>
                  <a:spcPct val="120000"/>
                </a:lnSpc>
              </a:pPr>
              <a:r>
                <a:rPr lang="zh-CN" altLang="en-US" sz="2000" b="1" dirty="0" smtClean="0">
                  <a:latin typeface="Times New Roman" pitchFamily="18" charset="0"/>
                </a:rPr>
                <a:t>神经核</a:t>
              </a:r>
              <a:endParaRPr lang="en-US" altLang="zh-CN" sz="2000" b="1" dirty="0" smtClean="0">
                <a:latin typeface="Times New Roman" pitchFamily="18" charset="0"/>
              </a:endParaRPr>
            </a:p>
            <a:p>
              <a:pPr>
                <a:lnSpc>
                  <a:spcPct val="120000"/>
                </a:lnSpc>
              </a:pPr>
              <a:r>
                <a:rPr lang="en-US" altLang="zh-CN" sz="2000" b="1" dirty="0" smtClean="0">
                  <a:latin typeface="Times New Roman" pitchFamily="18" charset="0"/>
                </a:rPr>
                <a:t>Nucleus</a:t>
              </a:r>
              <a:endParaRPr lang="zh-CN" altLang="en-US" sz="2000" b="1" dirty="0">
                <a:latin typeface="Times New Roman" pitchFamily="18" charset="0"/>
              </a:endParaRPr>
            </a:p>
          </p:txBody>
        </p:sp>
        <p:sp>
          <p:nvSpPr>
            <p:cNvPr id="58379" name="Rectangle 6"/>
            <p:cNvSpPr>
              <a:spLocks noChangeArrowheads="1"/>
            </p:cNvSpPr>
            <p:nvPr/>
          </p:nvSpPr>
          <p:spPr bwMode="auto">
            <a:xfrm>
              <a:off x="816" y="1609"/>
              <a:ext cx="1092" cy="446"/>
            </a:xfrm>
            <a:prstGeom prst="rect">
              <a:avLst/>
            </a:prstGeom>
            <a:solidFill>
              <a:srgbClr val="99FFCC"/>
            </a:solidFill>
            <a:ln w="9525">
              <a:noFill/>
              <a:miter lim="800000"/>
              <a:headEnd/>
              <a:tailEnd/>
            </a:ln>
          </p:spPr>
          <p:txBody>
            <a:bodyPr wrap="none">
              <a:spAutoFit/>
            </a:bodyPr>
            <a:lstStyle/>
            <a:p>
              <a:r>
                <a:rPr lang="zh-CN" altLang="en-US" sz="2000" b="1" dirty="0">
                  <a:latin typeface="Times New Roman" pitchFamily="18" charset="0"/>
                </a:rPr>
                <a:t>神经纤维</a:t>
              </a:r>
              <a:r>
                <a:rPr lang="zh-CN" altLang="en-US" sz="2000" b="1" dirty="0" smtClean="0">
                  <a:latin typeface="Times New Roman" pitchFamily="18" charset="0"/>
                </a:rPr>
                <a:t>集聚</a:t>
              </a:r>
              <a:endParaRPr lang="en-US" altLang="zh-CN" sz="2000" b="1" dirty="0" smtClean="0">
                <a:latin typeface="Times New Roman" pitchFamily="18" charset="0"/>
              </a:endParaRPr>
            </a:p>
            <a:p>
              <a:endParaRPr lang="zh-CN" altLang="en-US" sz="2000" b="1" dirty="0">
                <a:latin typeface="Times New Roman" pitchFamily="18" charset="0"/>
              </a:endParaRPr>
            </a:p>
          </p:txBody>
        </p:sp>
        <p:sp>
          <p:nvSpPr>
            <p:cNvPr id="58380" name="Rectangle 7"/>
            <p:cNvSpPr>
              <a:spLocks noChangeArrowheads="1"/>
            </p:cNvSpPr>
            <p:nvPr/>
          </p:nvSpPr>
          <p:spPr bwMode="auto">
            <a:xfrm>
              <a:off x="2148" y="1211"/>
              <a:ext cx="1121" cy="1377"/>
            </a:xfrm>
            <a:prstGeom prst="rect">
              <a:avLst/>
            </a:prstGeom>
            <a:solidFill>
              <a:srgbClr val="99FFCC"/>
            </a:solidFill>
            <a:ln w="9525">
              <a:noFill/>
              <a:miter lim="800000"/>
              <a:headEnd/>
              <a:tailEnd/>
            </a:ln>
          </p:spPr>
          <p:txBody>
            <a:bodyPr wrap="none">
              <a:spAutoFit/>
            </a:bodyPr>
            <a:lstStyle/>
            <a:p>
              <a:r>
                <a:rPr lang="zh-CN" altLang="en-US" sz="2000" b="1" dirty="0">
                  <a:latin typeface="Times New Roman" pitchFamily="18" charset="0"/>
                </a:rPr>
                <a:t>白质 </a:t>
              </a:r>
              <a:endParaRPr lang="en-US" altLang="zh-CN" sz="2000" b="1" dirty="0" smtClean="0">
                <a:latin typeface="Times New Roman" pitchFamily="18" charset="0"/>
              </a:endParaRPr>
            </a:p>
            <a:p>
              <a:r>
                <a:rPr lang="en-US" altLang="zh-CN" sz="2000" b="1" dirty="0" smtClean="0">
                  <a:latin typeface="Times New Roman" pitchFamily="18" charset="0"/>
                </a:rPr>
                <a:t>White matter</a:t>
              </a:r>
              <a:r>
                <a:rPr lang="zh-CN" altLang="en-US" sz="2000" b="1" dirty="0" smtClean="0">
                  <a:latin typeface="Times New Roman" pitchFamily="18" charset="0"/>
                </a:rPr>
                <a:t>  </a:t>
              </a:r>
              <a:endParaRPr lang="zh-CN" altLang="en-US" sz="2000" b="1" dirty="0">
                <a:latin typeface="Times New Roman" pitchFamily="18" charset="0"/>
              </a:endParaRPr>
            </a:p>
            <a:p>
              <a:pPr>
                <a:lnSpc>
                  <a:spcPct val="120000"/>
                </a:lnSpc>
              </a:pPr>
              <a:r>
                <a:rPr lang="zh-CN" altLang="en-US" sz="2000" b="1" dirty="0" smtClean="0">
                  <a:latin typeface="Times New Roman" pitchFamily="18" charset="0"/>
                </a:rPr>
                <a:t>髓质</a:t>
              </a:r>
              <a:endParaRPr lang="en-US" altLang="zh-CN" sz="2000" b="1" dirty="0" smtClean="0">
                <a:latin typeface="Times New Roman" pitchFamily="18" charset="0"/>
              </a:endParaRPr>
            </a:p>
            <a:p>
              <a:pPr>
                <a:lnSpc>
                  <a:spcPct val="120000"/>
                </a:lnSpc>
              </a:pPr>
              <a:r>
                <a:rPr lang="en-US" altLang="zh-CN" sz="2000" b="1" dirty="0" smtClean="0">
                  <a:latin typeface="Times New Roman" pitchFamily="18" charset="0"/>
                </a:rPr>
                <a:t>Medulla</a:t>
              </a:r>
              <a:r>
                <a:rPr lang="zh-CN" altLang="en-US" sz="2000" b="1" dirty="0" smtClean="0">
                  <a:latin typeface="Times New Roman" pitchFamily="18" charset="0"/>
                </a:rPr>
                <a:t>   </a:t>
              </a:r>
              <a:endParaRPr lang="zh-CN" altLang="en-US" sz="2000" b="1" dirty="0">
                <a:latin typeface="Times New Roman" pitchFamily="18" charset="0"/>
              </a:endParaRPr>
            </a:p>
            <a:p>
              <a:pPr>
                <a:lnSpc>
                  <a:spcPct val="120000"/>
                </a:lnSpc>
              </a:pPr>
              <a:r>
                <a:rPr lang="zh-CN" altLang="en-US" sz="2000" b="1" dirty="0" smtClean="0">
                  <a:latin typeface="Times New Roman" pitchFamily="18" charset="0"/>
                </a:rPr>
                <a:t>纤维束</a:t>
              </a:r>
              <a:endParaRPr lang="en-US" altLang="zh-CN" sz="2000" b="1" dirty="0" smtClean="0">
                <a:latin typeface="Times New Roman" pitchFamily="18" charset="0"/>
              </a:endParaRPr>
            </a:p>
            <a:p>
              <a:pPr>
                <a:lnSpc>
                  <a:spcPct val="120000"/>
                </a:lnSpc>
              </a:pPr>
              <a:r>
                <a:rPr lang="en-US" altLang="zh-CN" sz="2000" b="1" dirty="0" smtClean="0">
                  <a:latin typeface="Times New Roman" pitchFamily="18" charset="0"/>
                </a:rPr>
                <a:t>Bundle</a:t>
              </a:r>
              <a:endParaRPr lang="zh-CN" altLang="en-US" sz="2000" b="1" dirty="0">
                <a:latin typeface="Times New Roman" pitchFamily="18" charset="0"/>
              </a:endParaRPr>
            </a:p>
          </p:txBody>
        </p:sp>
        <p:sp>
          <p:nvSpPr>
            <p:cNvPr id="58381" name="AutoShape 8"/>
            <p:cNvSpPr>
              <a:spLocks/>
            </p:cNvSpPr>
            <p:nvPr/>
          </p:nvSpPr>
          <p:spPr bwMode="auto">
            <a:xfrm>
              <a:off x="2090" y="96"/>
              <a:ext cx="96" cy="624"/>
            </a:xfrm>
            <a:prstGeom prst="leftBrace">
              <a:avLst>
                <a:gd name="adj1" fmla="val 54076"/>
                <a:gd name="adj2" fmla="val 50000"/>
              </a:avLst>
            </a:prstGeom>
            <a:solidFill>
              <a:srgbClr val="99FFCC"/>
            </a:solidFill>
            <a:ln w="34925">
              <a:solidFill>
                <a:schemeClr val="accent2"/>
              </a:solidFill>
              <a:round/>
              <a:headEnd/>
              <a:tailEnd/>
            </a:ln>
          </p:spPr>
          <p:txBody>
            <a:bodyPr wrap="none" anchor="ctr"/>
            <a:lstStyle/>
            <a:p>
              <a:endParaRPr lang="zh-CN" altLang="en-US"/>
            </a:p>
          </p:txBody>
        </p:sp>
        <p:sp>
          <p:nvSpPr>
            <p:cNvPr id="58382" name="AutoShape 9"/>
            <p:cNvSpPr>
              <a:spLocks/>
            </p:cNvSpPr>
            <p:nvPr/>
          </p:nvSpPr>
          <p:spPr bwMode="auto">
            <a:xfrm>
              <a:off x="1954" y="1226"/>
              <a:ext cx="136" cy="1315"/>
            </a:xfrm>
            <a:prstGeom prst="leftBrace">
              <a:avLst>
                <a:gd name="adj1" fmla="val 54076"/>
                <a:gd name="adj2" fmla="val 50000"/>
              </a:avLst>
            </a:prstGeom>
            <a:solidFill>
              <a:srgbClr val="99FFCC"/>
            </a:solidFill>
            <a:ln w="34925">
              <a:solidFill>
                <a:schemeClr val="accent2"/>
              </a:solidFill>
              <a:round/>
              <a:headEnd/>
              <a:tailEnd/>
            </a:ln>
          </p:spPr>
          <p:txBody>
            <a:bodyPr wrap="none" anchor="ctr"/>
            <a:lstStyle/>
            <a:p>
              <a:endParaRPr lang="zh-CN" altLang="en-US"/>
            </a:p>
          </p:txBody>
        </p:sp>
        <p:sp>
          <p:nvSpPr>
            <p:cNvPr id="58383" name="AutoShape 10"/>
            <p:cNvSpPr>
              <a:spLocks/>
            </p:cNvSpPr>
            <p:nvPr/>
          </p:nvSpPr>
          <p:spPr bwMode="auto">
            <a:xfrm>
              <a:off x="639" y="432"/>
              <a:ext cx="146" cy="1429"/>
            </a:xfrm>
            <a:prstGeom prst="leftBrace">
              <a:avLst>
                <a:gd name="adj1" fmla="val 79035"/>
                <a:gd name="adj2" fmla="val 50000"/>
              </a:avLst>
            </a:prstGeom>
            <a:solidFill>
              <a:srgbClr val="99FFCC"/>
            </a:solidFill>
            <a:ln w="34925">
              <a:solidFill>
                <a:schemeClr val="accent2"/>
              </a:solidFill>
              <a:round/>
              <a:headEnd/>
              <a:tailEnd/>
            </a:ln>
          </p:spPr>
          <p:txBody>
            <a:bodyPr wrap="none" anchor="ctr"/>
            <a:lstStyle/>
            <a:p>
              <a:endParaRPr lang="zh-CN" altLang="en-US"/>
            </a:p>
          </p:txBody>
        </p:sp>
      </p:grpSp>
      <p:grpSp>
        <p:nvGrpSpPr>
          <p:cNvPr id="3" name="Group 11"/>
          <p:cNvGrpSpPr>
            <a:grpSpLocks/>
          </p:cNvGrpSpPr>
          <p:nvPr/>
        </p:nvGrpSpPr>
        <p:grpSpPr bwMode="auto">
          <a:xfrm>
            <a:off x="36064" y="5242520"/>
            <a:ext cx="7056442" cy="1066800"/>
            <a:chOff x="-45" y="0"/>
            <a:chExt cx="4445" cy="672"/>
          </a:xfrm>
        </p:grpSpPr>
        <p:sp>
          <p:nvSpPr>
            <p:cNvPr id="58373" name="Text Box 12"/>
            <p:cNvSpPr txBox="1">
              <a:spLocks noChangeArrowheads="1"/>
            </p:cNvSpPr>
            <p:nvPr/>
          </p:nvSpPr>
          <p:spPr bwMode="auto">
            <a:xfrm>
              <a:off x="1184" y="0"/>
              <a:ext cx="3216" cy="640"/>
            </a:xfrm>
            <a:prstGeom prst="rect">
              <a:avLst/>
            </a:prstGeom>
            <a:solidFill>
              <a:srgbClr val="99FFCC"/>
            </a:solidFill>
            <a:ln w="9525">
              <a:noFill/>
              <a:miter lim="800000"/>
              <a:headEnd/>
              <a:tailEnd/>
            </a:ln>
          </p:spPr>
          <p:txBody>
            <a:bodyPr>
              <a:spAutoFit/>
            </a:bodyPr>
            <a:lstStyle/>
            <a:p>
              <a:pPr algn="just"/>
              <a:r>
                <a:rPr lang="zh-CN" altLang="en-US" sz="2000" b="1" dirty="0">
                  <a:latin typeface="Times New Roman" pitchFamily="18" charset="0"/>
                </a:rPr>
                <a:t>神经元胞体集聚</a:t>
              </a:r>
              <a:r>
                <a:rPr lang="en-US" altLang="zh-CN" sz="2000" b="1" dirty="0">
                  <a:latin typeface="Times New Roman" pitchFamily="18" charset="0"/>
                </a:rPr>
                <a:t>——</a:t>
              </a:r>
              <a:r>
                <a:rPr lang="zh-CN" altLang="en-US" sz="2000" b="1" dirty="0" smtClean="0">
                  <a:latin typeface="Times New Roman" pitchFamily="18" charset="0"/>
                </a:rPr>
                <a:t>神经节 </a:t>
              </a:r>
              <a:r>
                <a:rPr lang="en-US" altLang="zh-CN" sz="2000" b="1" dirty="0" smtClean="0">
                  <a:latin typeface="Times New Roman" pitchFamily="18" charset="0"/>
                </a:rPr>
                <a:t>Ganglion</a:t>
              </a:r>
              <a:endParaRPr lang="zh-CN" altLang="en-US" sz="2000" b="1" dirty="0">
                <a:latin typeface="Times New Roman" pitchFamily="18" charset="0"/>
              </a:endParaRPr>
            </a:p>
            <a:p>
              <a:pPr algn="just"/>
              <a:endParaRPr lang="zh-CN" altLang="zh-CN" sz="2000" b="1" dirty="0">
                <a:latin typeface="Times New Roman" pitchFamily="18" charset="0"/>
              </a:endParaRPr>
            </a:p>
            <a:p>
              <a:pPr algn="just"/>
              <a:r>
                <a:rPr lang="zh-CN" altLang="en-US" sz="2000" b="1" dirty="0">
                  <a:latin typeface="Times New Roman" pitchFamily="18" charset="0"/>
                </a:rPr>
                <a:t>神经纤维集聚</a:t>
              </a:r>
              <a:r>
                <a:rPr lang="en-US" altLang="zh-CN" sz="2000" b="1" dirty="0">
                  <a:latin typeface="Times New Roman" pitchFamily="18" charset="0"/>
                </a:rPr>
                <a:t>———</a:t>
              </a:r>
              <a:r>
                <a:rPr lang="zh-CN" altLang="en-US" sz="2000" b="1" dirty="0" smtClean="0">
                  <a:latin typeface="Times New Roman" pitchFamily="18" charset="0"/>
                </a:rPr>
                <a:t>神经  </a:t>
              </a:r>
              <a:r>
                <a:rPr lang="en-US" altLang="zh-CN" sz="2000" b="1" dirty="0" smtClean="0">
                  <a:latin typeface="Times New Roman" pitchFamily="18" charset="0"/>
                </a:rPr>
                <a:t>Nerve</a:t>
              </a:r>
              <a:endParaRPr lang="zh-CN" altLang="en-US" sz="2000" b="1" dirty="0">
                <a:latin typeface="Times New Roman" pitchFamily="18" charset="0"/>
              </a:endParaRPr>
            </a:p>
          </p:txBody>
        </p:sp>
        <p:sp>
          <p:nvSpPr>
            <p:cNvPr id="58374" name="Rectangle 13"/>
            <p:cNvSpPr>
              <a:spLocks noChangeArrowheads="1"/>
            </p:cNvSpPr>
            <p:nvPr/>
          </p:nvSpPr>
          <p:spPr bwMode="auto">
            <a:xfrm>
              <a:off x="-45" y="135"/>
              <a:ext cx="1202" cy="427"/>
            </a:xfrm>
            <a:prstGeom prst="rect">
              <a:avLst/>
            </a:prstGeom>
            <a:solidFill>
              <a:srgbClr val="99FFCC"/>
            </a:solidFill>
            <a:ln w="9525">
              <a:noFill/>
              <a:miter lim="800000"/>
              <a:headEnd/>
              <a:tailEnd/>
            </a:ln>
          </p:spPr>
          <p:txBody>
            <a:bodyPr wrap="square">
              <a:spAutoFit/>
            </a:bodyPr>
            <a:lstStyle/>
            <a:p>
              <a:r>
                <a:rPr lang="zh-CN" altLang="en-US" sz="2000" b="1" dirty="0">
                  <a:latin typeface="Times New Roman" pitchFamily="18" charset="0"/>
                </a:rPr>
                <a:t>周围</a:t>
              </a:r>
              <a:r>
                <a:rPr lang="zh-CN" altLang="en-US" sz="2000" b="1" dirty="0" smtClean="0">
                  <a:latin typeface="Times New Roman" pitchFamily="18" charset="0"/>
                </a:rPr>
                <a:t>部</a:t>
              </a:r>
              <a:endParaRPr lang="en-US" altLang="zh-CN" sz="2000" b="1" dirty="0" smtClean="0">
                <a:latin typeface="Times New Roman" pitchFamily="18" charset="0"/>
              </a:endParaRPr>
            </a:p>
            <a:p>
              <a:r>
                <a:rPr lang="en-US" altLang="zh-CN" b="1" dirty="0" err="1" smtClean="0">
                  <a:latin typeface="Times New Roman" pitchFamily="18" charset="0"/>
                </a:rPr>
                <a:t>Peripherial</a:t>
              </a:r>
              <a:r>
                <a:rPr lang="en-US" altLang="zh-CN" b="1" dirty="0" smtClean="0">
                  <a:latin typeface="Times New Roman" pitchFamily="18" charset="0"/>
                </a:rPr>
                <a:t> part</a:t>
              </a:r>
              <a:endParaRPr lang="zh-CN" altLang="en-US" b="1" dirty="0">
                <a:latin typeface="Times New Roman" pitchFamily="18" charset="0"/>
              </a:endParaRPr>
            </a:p>
          </p:txBody>
        </p:sp>
        <p:sp>
          <p:nvSpPr>
            <p:cNvPr id="58375" name="AutoShape 14"/>
            <p:cNvSpPr>
              <a:spLocks/>
            </p:cNvSpPr>
            <p:nvPr/>
          </p:nvSpPr>
          <p:spPr bwMode="auto">
            <a:xfrm>
              <a:off x="1088" y="48"/>
              <a:ext cx="96" cy="624"/>
            </a:xfrm>
            <a:prstGeom prst="leftBrace">
              <a:avLst>
                <a:gd name="adj1" fmla="val 54076"/>
                <a:gd name="adj2" fmla="val 50000"/>
              </a:avLst>
            </a:prstGeom>
            <a:noFill/>
            <a:ln w="34925">
              <a:solidFill>
                <a:schemeClr val="accent2"/>
              </a:solidFill>
              <a:round/>
              <a:headEnd/>
              <a:tailEnd/>
            </a:ln>
          </p:spPr>
          <p:txBody>
            <a:bodyPr wrap="none" anchor="ctr"/>
            <a:lstStyle/>
            <a:p>
              <a:endParaRPr lang="zh-CN" altLang="en-US"/>
            </a:p>
          </p:txBody>
        </p:sp>
      </p:grpSp>
      <p:pic>
        <p:nvPicPr>
          <p:cNvPr id="58372" name="Picture 15" descr="8-2"/>
          <p:cNvPicPr>
            <a:picLocks noChangeAspect="1" noChangeArrowheads="1"/>
          </p:cNvPicPr>
          <p:nvPr/>
        </p:nvPicPr>
        <p:blipFill>
          <a:blip r:embed="rId2" cstate="print"/>
          <a:srcRect/>
          <a:stretch>
            <a:fillRect/>
          </a:stretch>
        </p:blipFill>
        <p:spPr bwMode="auto">
          <a:xfrm>
            <a:off x="5796136" y="838200"/>
            <a:ext cx="3189288" cy="4495800"/>
          </a:xfrm>
          <a:prstGeom prst="rect">
            <a:avLst/>
          </a:prstGeom>
          <a:solidFill>
            <a:srgbClr val="99FFCC"/>
          </a:solidFill>
          <a:ln w="38100">
            <a:solidFill>
              <a:srgbClr val="0000FF"/>
            </a:solidFill>
            <a:miter lim="800000"/>
            <a:headEnd/>
            <a:tailEnd/>
          </a:ln>
        </p:spPr>
      </p:pic>
    </p:spTree>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2"/>
          <p:cNvSpPr txBox="1">
            <a:spLocks noChangeArrowheads="1"/>
          </p:cNvSpPr>
          <p:nvPr/>
        </p:nvSpPr>
        <p:spPr bwMode="auto">
          <a:xfrm>
            <a:off x="1066800" y="1828800"/>
            <a:ext cx="7467600" cy="1034963"/>
          </a:xfrm>
          <a:prstGeom prst="rect">
            <a:avLst/>
          </a:prstGeom>
          <a:noFill/>
          <a:ln w="9525">
            <a:noFill/>
            <a:miter lim="800000"/>
            <a:headEnd/>
            <a:tailEnd/>
          </a:ln>
        </p:spPr>
        <p:txBody>
          <a:bodyPr>
            <a:spAutoFit/>
          </a:bodyPr>
          <a:lstStyle/>
          <a:p>
            <a:pPr marL="457200" indent="-457200">
              <a:lnSpc>
                <a:spcPct val="95000"/>
              </a:lnSpc>
              <a:buAutoNum type="arabicPlain" startAt="3"/>
            </a:pPr>
            <a:r>
              <a:rPr lang="zh-CN" altLang="en-US" sz="2400" b="1" dirty="0">
                <a:solidFill>
                  <a:schemeClr val="hlink"/>
                </a:solidFill>
                <a:latin typeface="Times New Roman" pitchFamily="18" charset="0"/>
              </a:rPr>
              <a:t>视觉代表区</a:t>
            </a:r>
            <a:r>
              <a:rPr lang="en-US" altLang="zh-CN" sz="2400" b="1" dirty="0">
                <a:solidFill>
                  <a:schemeClr val="hlink"/>
                </a:solidFill>
                <a:latin typeface="Times New Roman" pitchFamily="18" charset="0"/>
              </a:rPr>
              <a:t>Visual Representation Area</a:t>
            </a:r>
          </a:p>
          <a:p>
            <a:pPr>
              <a:lnSpc>
                <a:spcPct val="95000"/>
              </a:lnSpc>
            </a:pPr>
            <a:endParaRPr lang="zh-CN" altLang="zh-CN" sz="2000" b="1" dirty="0">
              <a:latin typeface="Times New Roman" pitchFamily="18" charset="0"/>
              <a:cs typeface="Times New Roman" pitchFamily="18" charset="0"/>
            </a:endParaRPr>
          </a:p>
          <a:p>
            <a:pPr algn="just">
              <a:lnSpc>
                <a:spcPct val="105000"/>
              </a:lnSpc>
            </a:pPr>
            <a:r>
              <a:rPr lang="zh-CN" altLang="en-US" sz="2000" b="1" dirty="0">
                <a:latin typeface="Times New Roman" pitchFamily="18" charset="0"/>
                <a:cs typeface="Times New Roman" pitchFamily="18" charset="0"/>
              </a:rPr>
              <a:t>枕叶距状裂周围的皮层（</a:t>
            </a:r>
            <a:r>
              <a:rPr lang="zh-CN" altLang="zh-CN" sz="2000" b="1" dirty="0">
                <a:latin typeface="Times New Roman" pitchFamily="18" charset="0"/>
                <a:cs typeface="Times New Roman" pitchFamily="18" charset="0"/>
              </a:rPr>
              <a:t>17</a:t>
            </a:r>
            <a:r>
              <a:rPr lang="zh-CN" altLang="en-US" sz="2000" b="1" dirty="0">
                <a:latin typeface="Times New Roman" pitchFamily="18" charset="0"/>
                <a:cs typeface="Times New Roman" pitchFamily="18" charset="0"/>
              </a:rPr>
              <a:t>区）为视觉投射的区域</a:t>
            </a:r>
          </a:p>
        </p:txBody>
      </p:sp>
      <p:graphicFrame>
        <p:nvGraphicFramePr>
          <p:cNvPr id="25602" name="Object 3"/>
          <p:cNvGraphicFramePr>
            <a:graphicFrameLocks noGrp="1" noChangeAspect="1"/>
          </p:cNvGraphicFramePr>
          <p:nvPr>
            <p:ph idx="1"/>
          </p:nvPr>
        </p:nvGraphicFramePr>
        <p:xfrm>
          <a:off x="1905000" y="2895600"/>
          <a:ext cx="5256213" cy="3571875"/>
        </p:xfrm>
        <a:graphic>
          <a:graphicData uri="http://schemas.openxmlformats.org/presentationml/2006/ole">
            <p:oleObj spid="_x0000_s73730" r:id="rId3" imgW="16440150" imgH="11172825" progId="">
              <p:embed/>
            </p:oleObj>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2"/>
          <p:cNvSpPr txBox="1">
            <a:spLocks noChangeArrowheads="1"/>
          </p:cNvSpPr>
          <p:nvPr/>
        </p:nvSpPr>
        <p:spPr bwMode="auto">
          <a:xfrm>
            <a:off x="762000" y="2133600"/>
            <a:ext cx="3963988" cy="1385829"/>
          </a:xfrm>
          <a:prstGeom prst="rect">
            <a:avLst/>
          </a:prstGeom>
          <a:noFill/>
          <a:ln w="9525">
            <a:noFill/>
            <a:miter lim="800000"/>
            <a:headEnd/>
            <a:tailEnd/>
          </a:ln>
        </p:spPr>
        <p:txBody>
          <a:bodyPr>
            <a:spAutoFit/>
          </a:bodyPr>
          <a:lstStyle/>
          <a:p>
            <a:pPr marL="457200" indent="-457200">
              <a:lnSpc>
                <a:spcPct val="95000"/>
              </a:lnSpc>
              <a:buAutoNum type="arabicPlain" startAt="4"/>
            </a:pPr>
            <a:r>
              <a:rPr lang="zh-CN" altLang="en-US" sz="2400" b="1" dirty="0">
                <a:solidFill>
                  <a:schemeClr val="hlink"/>
                </a:solidFill>
                <a:latin typeface="Times New Roman" pitchFamily="18" charset="0"/>
              </a:rPr>
              <a:t>听觉代表区</a:t>
            </a:r>
            <a:endParaRPr lang="en-US" altLang="zh-CN" sz="2400" b="1" dirty="0">
              <a:solidFill>
                <a:schemeClr val="hlink"/>
              </a:solidFill>
              <a:latin typeface="Times New Roman" pitchFamily="18" charset="0"/>
            </a:endParaRPr>
          </a:p>
          <a:p>
            <a:pPr>
              <a:lnSpc>
                <a:spcPct val="95000"/>
              </a:lnSpc>
            </a:pPr>
            <a:r>
              <a:rPr lang="en-US" altLang="zh-CN" sz="2400" b="1" dirty="0">
                <a:solidFill>
                  <a:schemeClr val="hlink"/>
                </a:solidFill>
                <a:latin typeface="Times New Roman" pitchFamily="18" charset="0"/>
              </a:rPr>
              <a:t>Auditory representative area</a:t>
            </a:r>
          </a:p>
          <a:p>
            <a:pPr>
              <a:lnSpc>
                <a:spcPct val="95000"/>
              </a:lnSpc>
            </a:pPr>
            <a:endParaRPr lang="zh-CN" altLang="zh-CN" sz="2000" b="1" dirty="0">
              <a:latin typeface="Times New Roman" pitchFamily="18" charset="0"/>
              <a:cs typeface="Times New Roman" pitchFamily="18" charset="0"/>
            </a:endParaRPr>
          </a:p>
          <a:p>
            <a:pPr algn="just">
              <a:lnSpc>
                <a:spcPct val="105000"/>
              </a:lnSpc>
            </a:pPr>
            <a:r>
              <a:rPr lang="zh-CN" altLang="en-US" sz="2000" b="1" dirty="0">
                <a:latin typeface="Times New Roman" pitchFamily="18" charset="0"/>
                <a:cs typeface="Times New Roman" pitchFamily="18" charset="0"/>
              </a:rPr>
              <a:t>位于颞横回和颞上回（</a:t>
            </a:r>
            <a:r>
              <a:rPr lang="zh-CN" altLang="zh-CN" sz="2000" b="1" dirty="0">
                <a:latin typeface="Times New Roman" pitchFamily="18" charset="0"/>
                <a:cs typeface="Times New Roman" pitchFamily="18" charset="0"/>
              </a:rPr>
              <a:t>41</a:t>
            </a:r>
            <a:r>
              <a:rPr lang="zh-CN" altLang="en-US" sz="2000" b="1" dirty="0">
                <a:latin typeface="Times New Roman" pitchFamily="18" charset="0"/>
                <a:cs typeface="Times New Roman" pitchFamily="18" charset="0"/>
              </a:rPr>
              <a:t>和</a:t>
            </a:r>
            <a:r>
              <a:rPr lang="zh-CN" altLang="zh-CN" sz="2000" b="1" dirty="0">
                <a:latin typeface="Times New Roman" pitchFamily="18" charset="0"/>
                <a:cs typeface="Times New Roman" pitchFamily="18" charset="0"/>
              </a:rPr>
              <a:t>42</a:t>
            </a:r>
            <a:r>
              <a:rPr lang="zh-CN" altLang="en-US" sz="2000" b="1" dirty="0">
                <a:latin typeface="Times New Roman" pitchFamily="18" charset="0"/>
                <a:cs typeface="Times New Roman" pitchFamily="18" charset="0"/>
              </a:rPr>
              <a:t>区）</a:t>
            </a:r>
          </a:p>
        </p:txBody>
      </p:sp>
      <p:graphicFrame>
        <p:nvGraphicFramePr>
          <p:cNvPr id="26626" name="Object 3"/>
          <p:cNvGraphicFramePr>
            <a:graphicFrameLocks noGrp="1" noChangeAspect="1"/>
          </p:cNvGraphicFramePr>
          <p:nvPr>
            <p:ph idx="1"/>
            <p:extLst>
              <p:ext uri="{D42A27DB-BD31-4B8C-83A1-F6EECF244321}">
                <p14:modId xmlns:p14="http://schemas.microsoft.com/office/powerpoint/2010/main" xmlns="" val="3006861910"/>
              </p:ext>
            </p:extLst>
          </p:nvPr>
        </p:nvGraphicFramePr>
        <p:xfrm>
          <a:off x="4975795" y="1600200"/>
          <a:ext cx="4276725" cy="4525963"/>
        </p:xfrm>
        <a:graphic>
          <a:graphicData uri="http://schemas.openxmlformats.org/presentationml/2006/ole">
            <p:oleObj spid="_x0000_s74754" r:id="rId3" imgW="9629775" imgH="10191750" progId="">
              <p:embed/>
            </p:oleObj>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r>
              <a:rPr lang="zh-CN" altLang="en-US" sz="2800" b="1" dirty="0">
                <a:solidFill>
                  <a:schemeClr val="hlink"/>
                </a:solidFill>
                <a:latin typeface="宋体" pitchFamily="2" charset="-122"/>
                <a:sym typeface="Arial" charset="0"/>
              </a:rPr>
              <a:t>四、</a:t>
            </a:r>
            <a:r>
              <a:rPr lang="zh-CN" altLang="en-US" sz="2800" b="1" dirty="0" smtClean="0">
                <a:solidFill>
                  <a:schemeClr val="hlink"/>
                </a:solidFill>
                <a:latin typeface="宋体" pitchFamily="2" charset="-122"/>
                <a:sym typeface="Arial" charset="0"/>
              </a:rPr>
              <a:t>痛觉</a:t>
            </a:r>
            <a:r>
              <a:rPr lang="en-US" altLang="zh-CN" sz="2800" dirty="0" smtClean="0">
                <a:solidFill>
                  <a:schemeClr val="hlink"/>
                </a:solidFill>
                <a:latin typeface="宋体" pitchFamily="2" charset="-122"/>
                <a:sym typeface="Arial" charset="0"/>
              </a:rPr>
              <a:t> </a:t>
            </a:r>
            <a:r>
              <a:rPr lang="en-US" altLang="zh-CN" sz="2800" dirty="0" smtClean="0">
                <a:solidFill>
                  <a:schemeClr val="hlink"/>
                </a:solidFill>
                <a:latin typeface="Times New Roman" pitchFamily="18" charset="0"/>
                <a:cs typeface="Times New Roman" pitchFamily="18" charset="0"/>
                <a:sym typeface="Arial" charset="0"/>
              </a:rPr>
              <a:t>Pain sense</a:t>
            </a:r>
            <a:endParaRPr lang="zh-CN" altLang="en-US" sz="2800" b="1" dirty="0">
              <a:solidFill>
                <a:schemeClr val="hlink"/>
              </a:solidFill>
              <a:latin typeface="Times New Roman" pitchFamily="18" charset="0"/>
              <a:cs typeface="Times New Roman" pitchFamily="18" charset="0"/>
              <a:sym typeface="Arial" charset="0"/>
            </a:endParaRPr>
          </a:p>
        </p:txBody>
      </p:sp>
      <p:sp>
        <p:nvSpPr>
          <p:cNvPr id="27652" name="Rectangle 3"/>
          <p:cNvSpPr>
            <a:spLocks noGrp="1" noChangeArrowheads="1"/>
          </p:cNvSpPr>
          <p:nvPr>
            <p:ph type="body" sz="half" idx="1"/>
          </p:nvPr>
        </p:nvSpPr>
        <p:spPr>
          <a:xfrm>
            <a:off x="609600" y="2438400"/>
            <a:ext cx="7778824" cy="4114800"/>
          </a:xfrm>
        </p:spPr>
        <p:txBody>
          <a:bodyPr/>
          <a:lstStyle/>
          <a:p>
            <a:r>
              <a:rPr lang="zh-CN" altLang="en-US" sz="2400" b="1" dirty="0"/>
              <a:t>痛觉感受器在形态上是游离的神经末梢，是专门传递关于损伤信息的特殊纤维，也称为伤害性感受器</a:t>
            </a:r>
            <a:r>
              <a:rPr lang="zh-CN" altLang="en-US" sz="2400" b="1" dirty="0" smtClean="0"/>
              <a:t>；</a:t>
            </a:r>
            <a:r>
              <a:rPr lang="en-US" altLang="zh-CN" sz="2400" b="1" dirty="0" smtClean="0"/>
              <a:t> </a:t>
            </a:r>
            <a:r>
              <a:rPr lang="en-US" altLang="zh-CN" sz="2000" b="1" dirty="0" smtClean="0">
                <a:latin typeface="Times New Roman" pitchFamily="18" charset="0"/>
                <a:cs typeface="Times New Roman" pitchFamily="18" charset="0"/>
              </a:rPr>
              <a:t>Pain receptors are free nerve endings in morphology, which are special fibers that transmit information about injury, also known as </a:t>
            </a:r>
            <a:r>
              <a:rPr lang="en-US" altLang="zh-CN" sz="2000" b="1" dirty="0" err="1" smtClean="0">
                <a:latin typeface="Times New Roman" pitchFamily="18" charset="0"/>
                <a:cs typeface="Times New Roman" pitchFamily="18" charset="0"/>
              </a:rPr>
              <a:t>nociceptors</a:t>
            </a:r>
            <a:r>
              <a:rPr lang="en-US" altLang="zh-CN" sz="2000" b="1" dirty="0" smtClean="0">
                <a:latin typeface="Times New Roman" pitchFamily="18" charset="0"/>
                <a:cs typeface="Times New Roman" pitchFamily="18" charset="0"/>
              </a:rPr>
              <a:t>.</a:t>
            </a:r>
            <a:endParaRPr lang="zh-CN" altLang="en-US" sz="2000" b="1" dirty="0">
              <a:latin typeface="Times New Roman" pitchFamily="18" charset="0"/>
              <a:cs typeface="Times New Roman" pitchFamily="18" charset="0"/>
            </a:endParaRPr>
          </a:p>
          <a:p>
            <a:r>
              <a:rPr lang="zh-CN" altLang="en-US" sz="2400" b="1" dirty="0"/>
              <a:t>痛觉感受器还具有不易产生适应、容易产生敏感性增强的特点</a:t>
            </a:r>
            <a:r>
              <a:rPr lang="zh-CN" altLang="en-US" sz="2400" b="1" dirty="0" smtClean="0"/>
              <a:t>。</a:t>
            </a:r>
            <a:endParaRPr lang="en-US" altLang="zh-CN" sz="2400" b="1" dirty="0" smtClean="0"/>
          </a:p>
          <a:p>
            <a:r>
              <a:rPr lang="en-US" altLang="zh-CN" sz="2000" b="1" dirty="0" smtClean="0">
                <a:latin typeface="Times New Roman" pitchFamily="18" charset="0"/>
                <a:cs typeface="Times New Roman" pitchFamily="18" charset="0"/>
              </a:rPr>
              <a:t>Pain receptors also have the characteristics of not easy to adapt and easy to produce sensitivity enhancement.</a:t>
            </a:r>
            <a:endParaRPr lang="zh-CN" altLang="en-US" sz="2000" b="1" dirty="0">
              <a:latin typeface="Times New Roman" pitchFamily="18" charset="0"/>
              <a:cs typeface="Times New Roman" pitchFamily="18" charset="0"/>
            </a:endParaRPr>
          </a:p>
        </p:txBody>
      </p:sp>
      <p:graphicFrame>
        <p:nvGraphicFramePr>
          <p:cNvPr id="27650" name="Object 4"/>
          <p:cNvGraphicFramePr>
            <a:graphicFrameLocks noGrp="1" noChangeAspect="1"/>
          </p:cNvGraphicFramePr>
          <p:nvPr>
            <p:ph sz="half" idx="2"/>
          </p:nvPr>
        </p:nvGraphicFramePr>
        <p:xfrm>
          <a:off x="4932040" y="0"/>
          <a:ext cx="3230563" cy="2371725"/>
        </p:xfrm>
        <a:graphic>
          <a:graphicData uri="http://schemas.openxmlformats.org/presentationml/2006/ole">
            <p:oleObj spid="_x0000_s75778" r:id="rId3" imgW="10106025" imgH="7419975" progId="">
              <p:embed/>
            </p:oleObj>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323528" y="381000"/>
            <a:ext cx="8712968" cy="1371600"/>
          </a:xfrm>
        </p:spPr>
        <p:txBody>
          <a:bodyPr>
            <a:normAutofit fontScale="90000"/>
          </a:bodyPr>
          <a:lstStyle/>
          <a:p>
            <a:pPr algn="ctr"/>
            <a:r>
              <a:rPr lang="zh-CN" altLang="en-US" sz="3600" b="1" dirty="0" smtClean="0">
                <a:solidFill>
                  <a:schemeClr val="hlink"/>
                </a:solidFill>
                <a:latin typeface="黑体" pitchFamily="49" charset="-122"/>
                <a:ea typeface="黑体" pitchFamily="49" charset="-122"/>
              </a:rPr>
              <a:t>第三节  </a:t>
            </a:r>
            <a:r>
              <a:rPr lang="zh-CN" altLang="en-US" sz="3600" b="1" dirty="0">
                <a:solidFill>
                  <a:schemeClr val="hlink"/>
                </a:solidFill>
                <a:latin typeface="黑体" pitchFamily="49" charset="-122"/>
                <a:ea typeface="黑体" pitchFamily="49" charset="-122"/>
              </a:rPr>
              <a:t>神经系统对躯体运动的</a:t>
            </a:r>
            <a:r>
              <a:rPr lang="zh-CN" altLang="en-US" sz="3600" b="1" dirty="0" smtClean="0">
                <a:solidFill>
                  <a:schemeClr val="hlink"/>
                </a:solidFill>
                <a:latin typeface="黑体" pitchFamily="49" charset="-122"/>
                <a:ea typeface="黑体" pitchFamily="49" charset="-122"/>
              </a:rPr>
              <a:t>调节</a:t>
            </a:r>
            <a:r>
              <a:rPr lang="en-US" altLang="zh-CN" sz="3600" b="1" dirty="0" smtClean="0">
                <a:solidFill>
                  <a:schemeClr val="hlink"/>
                </a:solidFill>
                <a:latin typeface="黑体" pitchFamily="49" charset="-122"/>
                <a:ea typeface="黑体" pitchFamily="49" charset="-122"/>
              </a:rPr>
              <a:t/>
            </a:r>
            <a:br>
              <a:rPr lang="en-US" altLang="zh-CN" sz="3600" b="1" dirty="0" smtClean="0">
                <a:solidFill>
                  <a:schemeClr val="hlink"/>
                </a:solidFill>
                <a:latin typeface="黑体" pitchFamily="49" charset="-122"/>
                <a:ea typeface="黑体" pitchFamily="49" charset="-122"/>
              </a:rPr>
            </a:br>
            <a:r>
              <a:rPr lang="en-US" altLang="zh-CN" sz="3100" dirty="0" smtClean="0">
                <a:solidFill>
                  <a:schemeClr val="hlink"/>
                </a:solidFill>
                <a:latin typeface="Times New Roman" pitchFamily="18" charset="0"/>
                <a:cs typeface="Times New Roman" pitchFamily="18" charset="0"/>
              </a:rPr>
              <a:t>Regulation </a:t>
            </a:r>
            <a:r>
              <a:rPr lang="en-US" altLang="zh-CN" sz="3100" dirty="0">
                <a:solidFill>
                  <a:schemeClr val="hlink"/>
                </a:solidFill>
                <a:latin typeface="Times New Roman" pitchFamily="18" charset="0"/>
                <a:cs typeface="Times New Roman" pitchFamily="18" charset="0"/>
              </a:rPr>
              <a:t>of Somatic Movement by Nervous System</a:t>
            </a:r>
            <a:endParaRPr lang="zh-CN" altLang="en-US" sz="3100" b="1" dirty="0">
              <a:solidFill>
                <a:schemeClr val="hlink"/>
              </a:solidFill>
              <a:latin typeface="Times New Roman" pitchFamily="18" charset="0"/>
              <a:ea typeface="黑体" pitchFamily="49" charset="-122"/>
              <a:cs typeface="Times New Roman" pitchFamily="18" charset="0"/>
            </a:endParaRPr>
          </a:p>
        </p:txBody>
      </p:sp>
      <p:sp>
        <p:nvSpPr>
          <p:cNvPr id="124931" name="Rectangle 3"/>
          <p:cNvSpPr>
            <a:spLocks noGrp="1" noChangeArrowheads="1"/>
          </p:cNvSpPr>
          <p:nvPr>
            <p:ph idx="1"/>
          </p:nvPr>
        </p:nvSpPr>
        <p:spPr>
          <a:xfrm>
            <a:off x="395536" y="2133600"/>
            <a:ext cx="8097589" cy="4114800"/>
          </a:xfrm>
        </p:spPr>
        <p:txBody>
          <a:bodyPr/>
          <a:lstStyle/>
          <a:p>
            <a:pPr>
              <a:lnSpc>
                <a:spcPct val="110000"/>
              </a:lnSpc>
              <a:buNone/>
            </a:pPr>
            <a:r>
              <a:rPr lang="zh-CN" altLang="en-US" sz="2400" b="1" dirty="0" smtClean="0"/>
              <a:t>中枢神经系统对运动的调节通过这三个水平的神经活动：</a:t>
            </a:r>
            <a:endParaRPr lang="en-US" altLang="zh-CN" sz="2400" b="1" dirty="0" smtClean="0"/>
          </a:p>
          <a:p>
            <a:pPr eaLnBrk="1" hangingPunct="1">
              <a:lnSpc>
                <a:spcPct val="110000"/>
              </a:lnSpc>
            </a:pPr>
            <a:r>
              <a:rPr lang="zh-CN" altLang="en-US" sz="2400" b="1" dirty="0" smtClean="0"/>
              <a:t>大脑皮层运动区</a:t>
            </a:r>
            <a:endParaRPr lang="en-US" altLang="zh-CN" sz="2400" b="1" dirty="0" smtClean="0"/>
          </a:p>
          <a:p>
            <a:pPr eaLnBrk="1" hangingPunct="1">
              <a:lnSpc>
                <a:spcPct val="110000"/>
              </a:lnSpc>
            </a:pPr>
            <a:r>
              <a:rPr lang="zh-CN" altLang="en-US" sz="2400" b="1" dirty="0" smtClean="0"/>
              <a:t>皮质</a:t>
            </a:r>
            <a:r>
              <a:rPr lang="zh-CN" altLang="en-US" sz="2400" b="1" dirty="0"/>
              <a:t>下核</a:t>
            </a:r>
            <a:r>
              <a:rPr lang="zh-CN" altLang="en-US" sz="2400" b="1" dirty="0" smtClean="0"/>
              <a:t>团</a:t>
            </a:r>
            <a:endParaRPr lang="en-US" altLang="zh-CN" sz="2400" b="1" dirty="0" smtClean="0"/>
          </a:p>
          <a:p>
            <a:pPr eaLnBrk="1" hangingPunct="1">
              <a:lnSpc>
                <a:spcPct val="110000"/>
              </a:lnSpc>
            </a:pPr>
            <a:r>
              <a:rPr lang="zh-CN" altLang="en-US" sz="2400" b="1" dirty="0" smtClean="0"/>
              <a:t>脑干</a:t>
            </a:r>
            <a:r>
              <a:rPr lang="zh-CN" altLang="en-US" sz="2400" b="1" dirty="0"/>
              <a:t>的下行系统及脊髓</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zh-CN" altLang="en-US" sz="2800" b="1" dirty="0">
                <a:solidFill>
                  <a:schemeClr val="hlink"/>
                </a:solidFill>
              </a:rPr>
              <a:t>一、脊髓对躯体运动的调节</a:t>
            </a:r>
            <a:r>
              <a:rPr lang="en-US" altLang="zh-CN" sz="2800" b="1" dirty="0">
                <a:solidFill>
                  <a:schemeClr val="hlink"/>
                </a:solidFill>
              </a:rPr>
              <a:t/>
            </a:r>
            <a:br>
              <a:rPr lang="en-US" altLang="zh-CN" sz="2800" b="1" dirty="0">
                <a:solidFill>
                  <a:schemeClr val="hlink"/>
                </a:solidFill>
              </a:rPr>
            </a:br>
            <a:r>
              <a:rPr lang="en-US" altLang="zh-CN" sz="2800" dirty="0">
                <a:solidFill>
                  <a:schemeClr val="hlink"/>
                </a:solidFill>
                <a:latin typeface="Times New Roman" pitchFamily="18" charset="0"/>
                <a:cs typeface="Times New Roman" pitchFamily="18" charset="0"/>
              </a:rPr>
              <a:t>Motor Control by Spinal Cord</a:t>
            </a:r>
            <a:endParaRPr lang="zh-CN" altLang="en-US" sz="2800" b="1" dirty="0">
              <a:solidFill>
                <a:schemeClr val="hlink"/>
              </a:solidFill>
              <a:latin typeface="Times New Roman" pitchFamily="18" charset="0"/>
              <a:cs typeface="Times New Roman" pitchFamily="18" charset="0"/>
            </a:endParaRPr>
          </a:p>
        </p:txBody>
      </p:sp>
      <p:sp>
        <p:nvSpPr>
          <p:cNvPr id="28677" name="Rectangle 3"/>
          <p:cNvSpPr>
            <a:spLocks noGrp="1" noChangeArrowheads="1"/>
          </p:cNvSpPr>
          <p:nvPr>
            <p:ph type="body" sz="half" idx="1"/>
          </p:nvPr>
        </p:nvSpPr>
        <p:spPr>
          <a:xfrm>
            <a:off x="0" y="2060848"/>
            <a:ext cx="4860032" cy="4608512"/>
          </a:xfrm>
        </p:spPr>
        <p:txBody>
          <a:bodyPr/>
          <a:lstStyle/>
          <a:p>
            <a:pPr eaLnBrk="1" hangingPunct="1">
              <a:buNone/>
            </a:pPr>
            <a:r>
              <a:rPr lang="zh-CN" altLang="en-US" sz="2400" b="1" dirty="0" smtClean="0"/>
              <a:t>      </a:t>
            </a:r>
            <a:r>
              <a:rPr lang="zh-CN" altLang="en-US" sz="2000" b="1" dirty="0" smtClean="0"/>
              <a:t>脊髓</a:t>
            </a:r>
            <a:r>
              <a:rPr lang="zh-CN" altLang="en-US" sz="2000" b="1" dirty="0"/>
              <a:t>是调节躯体运动最基本的初级</a:t>
            </a:r>
            <a:r>
              <a:rPr lang="zh-CN" altLang="en-US" sz="2000" b="1" dirty="0" smtClean="0"/>
              <a:t>反射中枢</a:t>
            </a:r>
            <a:endParaRPr lang="en-US" altLang="zh-CN" sz="2000" b="1" dirty="0" smtClean="0"/>
          </a:p>
          <a:p>
            <a:pPr>
              <a:buNone/>
            </a:pPr>
            <a:r>
              <a:rPr lang="en-US" altLang="zh-CN" sz="2000" b="1" dirty="0" smtClean="0">
                <a:latin typeface="Times New Roman" pitchFamily="18" charset="0"/>
                <a:cs typeface="Times New Roman" pitchFamily="18" charset="0"/>
              </a:rPr>
              <a:t>       Spinal cord is the most basic primary reflex center to regulate somatic movement.</a:t>
            </a:r>
            <a:endParaRPr lang="zh-CN" altLang="en-US" sz="2000" b="1" dirty="0">
              <a:latin typeface="Times New Roman" pitchFamily="18" charset="0"/>
              <a:cs typeface="Times New Roman" pitchFamily="18" charset="0"/>
            </a:endParaRPr>
          </a:p>
          <a:p>
            <a:pPr eaLnBrk="1" hangingPunct="1">
              <a:buFont typeface="Wingdings" pitchFamily="2" charset="2"/>
              <a:buNone/>
            </a:pPr>
            <a:r>
              <a:rPr lang="en-US" altLang="zh-CN" sz="2400" b="1" dirty="0" smtClean="0">
                <a:solidFill>
                  <a:schemeClr val="hlink"/>
                </a:solidFill>
              </a:rPr>
              <a:t>       </a:t>
            </a:r>
            <a:r>
              <a:rPr lang="zh-CN" altLang="zh-CN" sz="2400" b="1" dirty="0" smtClean="0">
                <a:solidFill>
                  <a:schemeClr val="hlink"/>
                </a:solidFill>
              </a:rPr>
              <a:t>1  </a:t>
            </a:r>
            <a:r>
              <a:rPr lang="zh-CN" altLang="en-US" sz="2000" b="1" dirty="0">
                <a:solidFill>
                  <a:schemeClr val="hlink"/>
                </a:solidFill>
              </a:rPr>
              <a:t>脊髓前角运动神经元和运动单位</a:t>
            </a:r>
          </a:p>
          <a:p>
            <a:pPr>
              <a:buNone/>
            </a:pPr>
            <a:r>
              <a:rPr lang="zh-CN" altLang="zh-CN" sz="2400" b="1" dirty="0"/>
              <a:t>     </a:t>
            </a:r>
            <a:r>
              <a:rPr lang="zh-CN" altLang="en-US" sz="2000" b="1" dirty="0" smtClean="0">
                <a:solidFill>
                  <a:schemeClr val="hlink"/>
                </a:solidFill>
              </a:rPr>
              <a:t>运动单位</a:t>
            </a:r>
            <a:r>
              <a:rPr lang="zh-CN" altLang="en-US" sz="2000" b="1" dirty="0" smtClean="0"/>
              <a:t>：</a:t>
            </a:r>
            <a:r>
              <a:rPr lang="zh-CN" altLang="en-US" sz="2000" b="1" dirty="0"/>
              <a:t>由一个脊髓</a:t>
            </a:r>
            <a:r>
              <a:rPr lang="zh-CN" altLang="zh-CN" sz="2000" b="1" dirty="0"/>
              <a:t>α</a:t>
            </a:r>
            <a:r>
              <a:rPr lang="zh-CN" altLang="en-US" sz="2000" b="1" dirty="0"/>
              <a:t>运动神经元及其分支所支配的全部肌纤维组成一个功能单位</a:t>
            </a:r>
            <a:r>
              <a:rPr lang="zh-CN" altLang="en-US" sz="2000" b="1" dirty="0" smtClean="0"/>
              <a:t>。</a:t>
            </a:r>
            <a:r>
              <a:rPr lang="en-US" altLang="zh-CN" sz="2000" b="1" dirty="0" smtClean="0"/>
              <a:t> </a:t>
            </a:r>
          </a:p>
          <a:p>
            <a:pPr>
              <a:buNone/>
            </a:pPr>
            <a:r>
              <a:rPr lang="en-US" altLang="zh-CN" sz="2000" b="1" dirty="0" smtClean="0">
                <a:latin typeface="Times New Roman" pitchFamily="18" charset="0"/>
                <a:cs typeface="Times New Roman" pitchFamily="18" charset="0"/>
              </a:rPr>
              <a:t>        </a:t>
            </a:r>
            <a:r>
              <a:rPr lang="en-US" altLang="zh-CN" sz="2000" b="1" dirty="0" smtClean="0">
                <a:solidFill>
                  <a:schemeClr val="hlink"/>
                </a:solidFill>
                <a:latin typeface="Times New Roman" pitchFamily="18" charset="0"/>
                <a:cs typeface="Times New Roman" pitchFamily="18" charset="0"/>
              </a:rPr>
              <a:t>Motor unit: </a:t>
            </a:r>
            <a:r>
              <a:rPr lang="en-US" altLang="zh-CN" sz="2000" b="1" dirty="0" smtClean="0">
                <a:latin typeface="Times New Roman" pitchFamily="18" charset="0"/>
                <a:cs typeface="Times New Roman" pitchFamily="18" charset="0"/>
              </a:rPr>
              <a:t>A functional unit is composed of all the muscle fibers innervated by a spinal α-</a:t>
            </a:r>
            <a:r>
              <a:rPr lang="en-US" altLang="zh-CN" sz="2000" b="1" dirty="0" err="1" smtClean="0">
                <a:latin typeface="Times New Roman" pitchFamily="18" charset="0"/>
                <a:cs typeface="Times New Roman" pitchFamily="18" charset="0"/>
              </a:rPr>
              <a:t>motoneuron</a:t>
            </a:r>
            <a:r>
              <a:rPr lang="en-US" altLang="zh-CN" sz="2000" b="1" dirty="0" smtClean="0">
                <a:latin typeface="Times New Roman" pitchFamily="18" charset="0"/>
                <a:cs typeface="Times New Roman" pitchFamily="18" charset="0"/>
              </a:rPr>
              <a:t> and its branches.</a:t>
            </a:r>
          </a:p>
          <a:p>
            <a:pPr eaLnBrk="1" hangingPunct="1">
              <a:buFont typeface="Wingdings" pitchFamily="2" charset="2"/>
              <a:buNone/>
            </a:pPr>
            <a:endParaRPr lang="zh-CN" altLang="en-US" sz="2000" b="1" dirty="0"/>
          </a:p>
        </p:txBody>
      </p:sp>
      <p:graphicFrame>
        <p:nvGraphicFramePr>
          <p:cNvPr id="28674" name="Object 4"/>
          <p:cNvGraphicFramePr>
            <a:graphicFrameLocks noGrp="1" noChangeAspect="1"/>
          </p:cNvGraphicFramePr>
          <p:nvPr>
            <p:ph sz="quarter" idx="2"/>
          </p:nvPr>
        </p:nvGraphicFramePr>
        <p:xfrm>
          <a:off x="5486400" y="1828800"/>
          <a:ext cx="2649538" cy="1987550"/>
        </p:xfrm>
        <a:graphic>
          <a:graphicData uri="http://schemas.openxmlformats.org/presentationml/2006/ole">
            <p:oleObj spid="_x0000_s76802" r:id="rId3" imgW="12468225" imgH="9353550" progId="">
              <p:embed/>
            </p:oleObj>
          </a:graphicData>
        </a:graphic>
      </p:graphicFrame>
      <p:graphicFrame>
        <p:nvGraphicFramePr>
          <p:cNvPr id="28675" name="Object 5"/>
          <p:cNvGraphicFramePr>
            <a:graphicFrameLocks noGrp="1" noChangeAspect="1"/>
          </p:cNvGraphicFramePr>
          <p:nvPr>
            <p:ph sz="quarter" idx="3"/>
          </p:nvPr>
        </p:nvGraphicFramePr>
        <p:xfrm>
          <a:off x="5029200" y="4114800"/>
          <a:ext cx="3343275" cy="2519363"/>
        </p:xfrm>
        <a:graphic>
          <a:graphicData uri="http://schemas.openxmlformats.org/presentationml/2006/ole">
            <p:oleObj spid="_x0000_s76803" r:id="rId4" imgW="15411450" imgH="11610975" progId="">
              <p:embed/>
            </p:oleObj>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endParaRPr lang="zh-CN" altLang="zh-CN"/>
          </a:p>
        </p:txBody>
      </p:sp>
      <p:sp>
        <p:nvSpPr>
          <p:cNvPr id="125955" name="Rectangle 3"/>
          <p:cNvSpPr>
            <a:spLocks noGrp="1" noChangeArrowheads="1"/>
          </p:cNvSpPr>
          <p:nvPr>
            <p:ph idx="1"/>
          </p:nvPr>
        </p:nvSpPr>
        <p:spPr/>
        <p:txBody>
          <a:bodyPr/>
          <a:lstStyle/>
          <a:p>
            <a:pPr>
              <a:lnSpc>
                <a:spcPct val="90000"/>
              </a:lnSpc>
              <a:buNone/>
            </a:pPr>
            <a:r>
              <a:rPr lang="zh-CN" altLang="zh-CN" sz="2000" b="1" dirty="0">
                <a:solidFill>
                  <a:schemeClr val="hlink"/>
                </a:solidFill>
              </a:rPr>
              <a:t>2  </a:t>
            </a:r>
            <a:r>
              <a:rPr lang="zh-CN" altLang="en-US" sz="2000" b="1" dirty="0">
                <a:solidFill>
                  <a:schemeClr val="hlink"/>
                </a:solidFill>
              </a:rPr>
              <a:t>脊髓反射</a:t>
            </a:r>
            <a:r>
              <a:rPr lang="en-US" altLang="zh-CN" sz="2000" b="1" dirty="0">
                <a:solidFill>
                  <a:schemeClr val="hlink"/>
                </a:solidFill>
                <a:latin typeface="Times New Roman" pitchFamily="18" charset="0"/>
                <a:cs typeface="Times New Roman" pitchFamily="18" charset="0"/>
              </a:rPr>
              <a:t>Spinal Reflex</a:t>
            </a:r>
            <a:endParaRPr lang="zh-CN" altLang="en-US" sz="2000" b="1" dirty="0">
              <a:solidFill>
                <a:schemeClr val="hlink"/>
              </a:solidFill>
              <a:latin typeface="Times New Roman" pitchFamily="18" charset="0"/>
              <a:cs typeface="Times New Roman" pitchFamily="18" charset="0"/>
            </a:endParaRPr>
          </a:p>
          <a:p>
            <a:pPr eaLnBrk="1" hangingPunct="1">
              <a:lnSpc>
                <a:spcPct val="90000"/>
              </a:lnSpc>
              <a:buFont typeface="Wingdings" pitchFamily="2" charset="2"/>
              <a:buNone/>
            </a:pPr>
            <a:r>
              <a:rPr lang="zh-CN" altLang="zh-CN" sz="2000" b="1" dirty="0"/>
              <a:t>         </a:t>
            </a:r>
            <a:r>
              <a:rPr lang="zh-CN" altLang="en-US" sz="2000" b="1" dirty="0"/>
              <a:t>完整机体的脊髓经常处于高位中枢的控制下，脊髓本身的功能不易表现出来。</a:t>
            </a:r>
          </a:p>
          <a:p>
            <a:pPr eaLnBrk="1" hangingPunct="1">
              <a:lnSpc>
                <a:spcPct val="90000"/>
              </a:lnSpc>
              <a:buFont typeface="Wingdings" pitchFamily="2" charset="2"/>
              <a:buNone/>
            </a:pPr>
            <a:r>
              <a:rPr lang="zh-CN" altLang="zh-CN" sz="2000" b="1" dirty="0"/>
              <a:t>    </a:t>
            </a:r>
          </a:p>
          <a:p>
            <a:pPr>
              <a:lnSpc>
                <a:spcPct val="90000"/>
              </a:lnSpc>
              <a:buNone/>
            </a:pPr>
            <a:r>
              <a:rPr lang="zh-CN" altLang="zh-CN" sz="2000" b="1" dirty="0"/>
              <a:t>    </a:t>
            </a:r>
            <a:r>
              <a:rPr lang="zh-CN" altLang="en-US" sz="2000" b="1" dirty="0" smtClean="0">
                <a:solidFill>
                  <a:schemeClr val="hlink"/>
                </a:solidFill>
              </a:rPr>
              <a:t>脊髓动物</a:t>
            </a:r>
            <a:r>
              <a:rPr lang="en-US" altLang="zh-CN" sz="2000" b="1" dirty="0" smtClean="0">
                <a:solidFill>
                  <a:schemeClr val="hlink"/>
                </a:solidFill>
                <a:latin typeface="Times New Roman" pitchFamily="18" charset="0"/>
                <a:cs typeface="Times New Roman" pitchFamily="18" charset="0"/>
              </a:rPr>
              <a:t>Spinal </a:t>
            </a:r>
            <a:r>
              <a:rPr lang="en-US" altLang="zh-CN" sz="2000" b="1" dirty="0">
                <a:solidFill>
                  <a:schemeClr val="hlink"/>
                </a:solidFill>
                <a:latin typeface="Times New Roman" pitchFamily="18" charset="0"/>
                <a:cs typeface="Times New Roman" pitchFamily="18" charset="0"/>
              </a:rPr>
              <a:t>animal</a:t>
            </a:r>
            <a:r>
              <a:rPr lang="zh-CN" altLang="en-US" sz="2000" b="1" dirty="0">
                <a:solidFill>
                  <a:schemeClr val="hlink"/>
                </a:solidFill>
              </a:rPr>
              <a:t>：</a:t>
            </a:r>
            <a:r>
              <a:rPr lang="zh-CN" altLang="en-US" sz="2000" b="1" dirty="0">
                <a:sym typeface="Arial" charset="0"/>
              </a:rPr>
              <a:t>脊髓与高位中枢离断的动物，是研究脊髓自身功能活动的实验标本</a:t>
            </a:r>
            <a:r>
              <a:rPr lang="zh-CN" altLang="en-US" sz="2000" b="1" dirty="0" smtClean="0">
                <a:sym typeface="Arial" charset="0"/>
              </a:rPr>
              <a:t>。</a:t>
            </a:r>
            <a:endParaRPr lang="en-US" altLang="zh-CN" sz="2000" b="1" dirty="0" smtClean="0">
              <a:sym typeface="Arial" charset="0"/>
            </a:endParaRPr>
          </a:p>
          <a:p>
            <a:pPr>
              <a:lnSpc>
                <a:spcPct val="90000"/>
              </a:lnSpc>
              <a:buNone/>
            </a:pPr>
            <a:endParaRPr lang="zh-CN" altLang="en-US" sz="2000" b="1" dirty="0">
              <a:sym typeface="Arial" charset="0"/>
            </a:endParaRPr>
          </a:p>
          <a:p>
            <a:pPr>
              <a:lnSpc>
                <a:spcPct val="90000"/>
              </a:lnSpc>
              <a:buNone/>
            </a:pPr>
            <a:r>
              <a:rPr lang="zh-CN" altLang="en-US" sz="2000" b="1" dirty="0">
                <a:solidFill>
                  <a:schemeClr val="hlink"/>
                </a:solidFill>
              </a:rPr>
              <a:t>    </a:t>
            </a:r>
            <a:r>
              <a:rPr lang="zh-CN" altLang="en-US" sz="2000" b="1" dirty="0" smtClean="0">
                <a:solidFill>
                  <a:schemeClr val="hlink"/>
                </a:solidFill>
              </a:rPr>
              <a:t>脊休克</a:t>
            </a:r>
            <a:r>
              <a:rPr lang="en-US" altLang="zh-CN" sz="2000" b="1" dirty="0" smtClean="0">
                <a:solidFill>
                  <a:schemeClr val="hlink"/>
                </a:solidFill>
                <a:latin typeface="Times New Roman" pitchFamily="18" charset="0"/>
                <a:cs typeface="Times New Roman" pitchFamily="18" charset="0"/>
              </a:rPr>
              <a:t>Spinal </a:t>
            </a:r>
            <a:r>
              <a:rPr lang="en-US" altLang="zh-CN" sz="2000" b="1" dirty="0">
                <a:solidFill>
                  <a:schemeClr val="hlink"/>
                </a:solidFill>
                <a:latin typeface="Times New Roman" pitchFamily="18" charset="0"/>
                <a:cs typeface="Times New Roman" pitchFamily="18" charset="0"/>
              </a:rPr>
              <a:t>shock</a:t>
            </a:r>
            <a:r>
              <a:rPr lang="zh-CN" altLang="en-US" sz="2000" b="1" dirty="0">
                <a:solidFill>
                  <a:schemeClr val="hlink"/>
                </a:solidFill>
              </a:rPr>
              <a:t>：</a:t>
            </a:r>
            <a:r>
              <a:rPr lang="zh-CN" altLang="en-US" sz="2000" b="1" dirty="0"/>
              <a:t>产生原因是脊髓失去了高位中枢（如大脑皮层、前庭核和脑干网状结构的下行纤维）对它的易化作用，使脊髓的兴奋性处于极度低下的状态，以至任何反射均暂时消失。</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3"/>
          <p:cNvSpPr>
            <a:spLocks noGrp="1" noChangeArrowheads="1"/>
          </p:cNvSpPr>
          <p:nvPr>
            <p:ph type="title"/>
          </p:nvPr>
        </p:nvSpPr>
        <p:spPr/>
        <p:txBody>
          <a:bodyPr/>
          <a:lstStyle/>
          <a:p>
            <a:r>
              <a:rPr lang="zh-CN" altLang="en-US" sz="2800" b="1" dirty="0">
                <a:solidFill>
                  <a:schemeClr val="hlink"/>
                </a:solidFill>
              </a:rPr>
              <a:t>脊髓反射的几种类型</a:t>
            </a:r>
            <a:r>
              <a:rPr lang="en-US" altLang="zh-CN" sz="2800" b="1" dirty="0">
                <a:solidFill>
                  <a:schemeClr val="hlink"/>
                </a:solidFill>
              </a:rPr>
              <a:t/>
            </a:r>
            <a:br>
              <a:rPr lang="en-US" altLang="zh-CN" sz="2800" b="1" dirty="0">
                <a:solidFill>
                  <a:schemeClr val="hlink"/>
                </a:solidFill>
              </a:rPr>
            </a:br>
            <a:r>
              <a:rPr lang="en-US" altLang="zh-CN" sz="2800" dirty="0" smtClean="0">
                <a:solidFill>
                  <a:schemeClr val="hlink"/>
                </a:solidFill>
                <a:latin typeface="Times New Roman" pitchFamily="18" charset="0"/>
                <a:cs typeface="Times New Roman" pitchFamily="18" charset="0"/>
              </a:rPr>
              <a:t>Several </a:t>
            </a:r>
            <a:r>
              <a:rPr lang="en-US" altLang="zh-CN" sz="2800" dirty="0">
                <a:solidFill>
                  <a:schemeClr val="hlink"/>
                </a:solidFill>
                <a:latin typeface="Times New Roman" pitchFamily="18" charset="0"/>
                <a:cs typeface="Times New Roman" pitchFamily="18" charset="0"/>
              </a:rPr>
              <a:t>types of spinal </a:t>
            </a:r>
            <a:r>
              <a:rPr lang="en-US" altLang="zh-CN" sz="2800" dirty="0" smtClean="0">
                <a:solidFill>
                  <a:schemeClr val="hlink"/>
                </a:solidFill>
                <a:latin typeface="Times New Roman" pitchFamily="18" charset="0"/>
                <a:cs typeface="Times New Roman" pitchFamily="18" charset="0"/>
              </a:rPr>
              <a:t>reflexes</a:t>
            </a:r>
            <a:endParaRPr lang="zh-CN" altLang="en-US" sz="2800" dirty="0">
              <a:solidFill>
                <a:schemeClr val="hlink"/>
              </a:solidFill>
              <a:latin typeface="Times New Roman" pitchFamily="18" charset="0"/>
              <a:cs typeface="Times New Roman" pitchFamily="18" charset="0"/>
            </a:endParaRPr>
          </a:p>
        </p:txBody>
      </p:sp>
      <p:sp>
        <p:nvSpPr>
          <p:cNvPr id="29699" name="Rectangle 2"/>
          <p:cNvSpPr>
            <a:spLocks noGrp="1" noChangeArrowheads="1"/>
          </p:cNvSpPr>
          <p:nvPr>
            <p:ph type="body" sz="half" idx="1"/>
          </p:nvPr>
        </p:nvSpPr>
        <p:spPr>
          <a:xfrm>
            <a:off x="1182688" y="2017713"/>
            <a:ext cx="3814762" cy="4114800"/>
          </a:xfrm>
        </p:spPr>
        <p:txBody>
          <a:bodyPr/>
          <a:lstStyle/>
          <a:p>
            <a:pPr eaLnBrk="1" hangingPunct="1">
              <a:buFont typeface="Wingdings" pitchFamily="2" charset="2"/>
              <a:buNone/>
            </a:pPr>
            <a:r>
              <a:rPr lang="zh-CN" altLang="en-US" sz="2400" b="1" dirty="0" smtClean="0"/>
              <a:t>牵张反射 </a:t>
            </a:r>
            <a:r>
              <a:rPr lang="en-US" altLang="zh-CN" sz="2400" b="1" dirty="0" smtClean="0">
                <a:latin typeface="Times New Roman" pitchFamily="18" charset="0"/>
                <a:cs typeface="Times New Roman" pitchFamily="18" charset="0"/>
              </a:rPr>
              <a:t>Stretch reflex</a:t>
            </a:r>
            <a:endParaRPr lang="zh-CN" altLang="en-US" sz="2400" b="1" dirty="0">
              <a:latin typeface="Times New Roman" pitchFamily="18" charset="0"/>
              <a:cs typeface="Times New Roman" pitchFamily="18" charset="0"/>
            </a:endParaRPr>
          </a:p>
          <a:p>
            <a:pPr eaLnBrk="1" hangingPunct="1">
              <a:buFont typeface="Wingdings" pitchFamily="2" charset="2"/>
              <a:buNone/>
            </a:pPr>
            <a:r>
              <a:rPr lang="zh-CN" altLang="en-US" sz="2000" b="1" dirty="0"/>
              <a:t>（</a:t>
            </a:r>
            <a:r>
              <a:rPr lang="zh-CN" altLang="zh-CN" sz="2000" b="1" dirty="0"/>
              <a:t>1</a:t>
            </a:r>
            <a:r>
              <a:rPr lang="zh-CN" altLang="en-US" sz="2000" b="1" dirty="0"/>
              <a:t>）</a:t>
            </a:r>
            <a:r>
              <a:rPr lang="zh-CN" altLang="en-US" sz="2000" b="1" dirty="0" smtClean="0"/>
              <a:t>腱反射 </a:t>
            </a:r>
            <a:r>
              <a:rPr lang="en-US" altLang="zh-CN" sz="2000" b="1" dirty="0" smtClean="0">
                <a:latin typeface="Times New Roman" pitchFamily="18" charset="0"/>
                <a:cs typeface="Times New Roman" pitchFamily="18" charset="0"/>
              </a:rPr>
              <a:t>Tendon reflex</a:t>
            </a:r>
            <a:r>
              <a:rPr lang="zh-CN" altLang="en-US" sz="2000" b="1" dirty="0" smtClean="0"/>
              <a:t>：</a:t>
            </a:r>
            <a:r>
              <a:rPr lang="zh-CN" altLang="en-US" sz="2000" b="1" dirty="0"/>
              <a:t>单突触反射，反射时很短，约</a:t>
            </a:r>
            <a:r>
              <a:rPr lang="zh-CN" altLang="zh-CN" sz="2000" b="1" dirty="0">
                <a:latin typeface="Times New Roman" pitchFamily="18" charset="0"/>
                <a:cs typeface="Times New Roman" pitchFamily="18" charset="0"/>
              </a:rPr>
              <a:t>0.7</a:t>
            </a:r>
            <a:r>
              <a:rPr lang="zh-CN" altLang="zh-CN" sz="2000" b="1" dirty="0" smtClean="0">
                <a:latin typeface="Times New Roman" pitchFamily="18" charset="0"/>
                <a:cs typeface="Times New Roman" pitchFamily="18" charset="0"/>
              </a:rPr>
              <a:t>ms</a:t>
            </a:r>
            <a:r>
              <a:rPr lang="zh-CN" altLang="en-US" sz="2000" b="1" dirty="0" smtClean="0">
                <a:latin typeface="Times New Roman" pitchFamily="18" charset="0"/>
                <a:cs typeface="Times New Roman" pitchFamily="18" charset="0"/>
              </a:rPr>
              <a:t>。如膝跳反射、跟腱反射。</a:t>
            </a:r>
            <a:endParaRPr lang="zh-CN" altLang="zh-CN" sz="2000" b="1" dirty="0">
              <a:latin typeface="Times New Roman" pitchFamily="18" charset="0"/>
              <a:cs typeface="Times New Roman" pitchFamily="18" charset="0"/>
            </a:endParaRPr>
          </a:p>
          <a:p>
            <a:pPr eaLnBrk="1" hangingPunct="1">
              <a:buFont typeface="Wingdings" pitchFamily="2" charset="2"/>
              <a:buNone/>
            </a:pPr>
            <a:r>
              <a:rPr lang="zh-CN" altLang="en-US" sz="2000" b="1" dirty="0"/>
              <a:t>（</a:t>
            </a:r>
            <a:r>
              <a:rPr lang="zh-CN" altLang="zh-CN" sz="2000" b="1" dirty="0"/>
              <a:t>2</a:t>
            </a:r>
            <a:r>
              <a:rPr lang="zh-CN" altLang="en-US" sz="2000" b="1" dirty="0"/>
              <a:t>）肌</a:t>
            </a:r>
            <a:r>
              <a:rPr lang="zh-CN" altLang="en-US" sz="2000" b="1" dirty="0" smtClean="0"/>
              <a:t>紧张 </a:t>
            </a:r>
            <a:r>
              <a:rPr lang="en-US" altLang="zh-CN" sz="2000" b="1" dirty="0" smtClean="0">
                <a:latin typeface="Times New Roman" pitchFamily="18" charset="0"/>
                <a:cs typeface="Times New Roman" pitchFamily="18" charset="0"/>
              </a:rPr>
              <a:t>Muscular tension</a:t>
            </a:r>
            <a:endParaRPr lang="zh-CN" altLang="en-US" sz="2000" b="1" dirty="0">
              <a:latin typeface="Times New Roman" pitchFamily="18" charset="0"/>
              <a:cs typeface="Times New Roman" pitchFamily="18" charset="0"/>
            </a:endParaRPr>
          </a:p>
          <a:p>
            <a:pPr eaLnBrk="1" hangingPunct="1">
              <a:buFont typeface="Wingdings" pitchFamily="2" charset="2"/>
              <a:buNone/>
            </a:pPr>
            <a:r>
              <a:rPr lang="zh-CN" altLang="zh-CN" sz="2000" b="1" dirty="0"/>
              <a:t>         </a:t>
            </a:r>
            <a:r>
              <a:rPr lang="zh-CN" altLang="en-US" sz="2000" b="1" dirty="0"/>
              <a:t>维持身体的姿势，是姿势反射的基础</a:t>
            </a:r>
          </a:p>
          <a:p>
            <a:pPr eaLnBrk="1" hangingPunct="1">
              <a:buFont typeface="Wingdings" pitchFamily="2" charset="2"/>
              <a:buNone/>
            </a:pPr>
            <a:endParaRPr lang="zh-CN" altLang="zh-CN" sz="2000" b="1" dirty="0"/>
          </a:p>
          <a:p>
            <a:pPr eaLnBrk="1" hangingPunct="1">
              <a:buFont typeface="Wingdings" pitchFamily="2" charset="2"/>
              <a:buNone/>
            </a:pPr>
            <a:endParaRPr lang="zh-CN" altLang="zh-CN" sz="2000" b="1" dirty="0"/>
          </a:p>
        </p:txBody>
      </p:sp>
      <p:graphicFrame>
        <p:nvGraphicFramePr>
          <p:cNvPr id="29698" name="Object 4"/>
          <p:cNvGraphicFramePr>
            <a:graphicFrameLocks noGrp="1" noChangeAspect="1"/>
          </p:cNvGraphicFramePr>
          <p:nvPr>
            <p:ph sz="half" idx="2"/>
          </p:nvPr>
        </p:nvGraphicFramePr>
        <p:xfrm>
          <a:off x="5657850" y="2017713"/>
          <a:ext cx="2779713" cy="4114800"/>
        </p:xfrm>
        <a:graphic>
          <a:graphicData uri="http://schemas.openxmlformats.org/presentationml/2006/ole">
            <p:oleObj spid="_x0000_s77826" r:id="rId4" imgW="9515475" imgH="14087475" progId="">
              <p:embed/>
            </p:oleObj>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971600" y="476672"/>
            <a:ext cx="7900367" cy="1270471"/>
          </a:xfrm>
        </p:spPr>
        <p:txBody>
          <a:bodyPr>
            <a:normAutofit/>
          </a:bodyPr>
          <a:lstStyle/>
          <a:p>
            <a:r>
              <a:rPr lang="zh-CN" altLang="en-US" sz="2800" b="1" dirty="0">
                <a:solidFill>
                  <a:schemeClr val="hlink"/>
                </a:solidFill>
                <a:sym typeface="Arial" charset="0"/>
              </a:rPr>
              <a:t>二、脑干对躯体运动的调节</a:t>
            </a:r>
            <a:r>
              <a:rPr lang="en-US" altLang="zh-CN" sz="2800" b="1" dirty="0">
                <a:solidFill>
                  <a:schemeClr val="hlink"/>
                </a:solidFill>
                <a:sym typeface="Arial" charset="0"/>
              </a:rPr>
              <a:t/>
            </a:r>
            <a:br>
              <a:rPr lang="en-US" altLang="zh-CN" sz="2800" b="1" dirty="0">
                <a:solidFill>
                  <a:schemeClr val="hlink"/>
                </a:solidFill>
                <a:sym typeface="Arial" charset="0"/>
              </a:rPr>
            </a:br>
            <a:r>
              <a:rPr lang="en-US" altLang="zh-CN" sz="2800" b="1" dirty="0" smtClean="0">
                <a:solidFill>
                  <a:schemeClr val="hlink"/>
                </a:solidFill>
                <a:sym typeface="Arial" charset="0"/>
              </a:rPr>
              <a:t>       </a:t>
            </a:r>
            <a:r>
              <a:rPr lang="en-US" altLang="zh-CN" sz="2800" dirty="0" smtClean="0">
                <a:solidFill>
                  <a:schemeClr val="hlink"/>
                </a:solidFill>
                <a:latin typeface="Times New Roman" pitchFamily="18" charset="0"/>
                <a:cs typeface="Times New Roman" pitchFamily="18" charset="0"/>
                <a:sym typeface="Arial" charset="0"/>
              </a:rPr>
              <a:t>Somatic Motion Regulation of Brainstem </a:t>
            </a:r>
            <a:endParaRPr lang="zh-CN" altLang="en-US" sz="2800" b="1" dirty="0">
              <a:solidFill>
                <a:schemeClr val="hlink"/>
              </a:solidFill>
              <a:latin typeface="Times New Roman" pitchFamily="18" charset="0"/>
              <a:cs typeface="Times New Roman" pitchFamily="18" charset="0"/>
              <a:sym typeface="Arial" charset="0"/>
            </a:endParaRPr>
          </a:p>
        </p:txBody>
      </p:sp>
      <p:sp>
        <p:nvSpPr>
          <p:cNvPr id="30724" name="Rectangle 3"/>
          <p:cNvSpPr>
            <a:spLocks noGrp="1" noChangeArrowheads="1"/>
          </p:cNvSpPr>
          <p:nvPr>
            <p:ph type="body" sz="half" idx="1"/>
          </p:nvPr>
        </p:nvSpPr>
        <p:spPr>
          <a:xfrm>
            <a:off x="971600" y="1844824"/>
            <a:ext cx="7795592" cy="4647729"/>
          </a:xfrm>
        </p:spPr>
        <p:txBody>
          <a:bodyPr>
            <a:normAutofit/>
          </a:bodyPr>
          <a:lstStyle/>
          <a:p>
            <a:pPr>
              <a:buNone/>
            </a:pPr>
            <a:r>
              <a:rPr lang="zh-CN" altLang="en-US" sz="2800" b="1" dirty="0" smtClean="0"/>
              <a:t>脑干</a:t>
            </a:r>
            <a:r>
              <a:rPr lang="zh-CN" altLang="en-US" sz="2800" b="1" dirty="0"/>
              <a:t>对肌紧张的调节</a:t>
            </a:r>
            <a:endParaRPr lang="en-US" altLang="zh-CN" sz="2800" b="1" dirty="0"/>
          </a:p>
          <a:p>
            <a:pPr>
              <a:buNone/>
            </a:pPr>
            <a:r>
              <a:rPr lang="en-US" altLang="zh-CN" sz="2800" b="1" dirty="0" smtClean="0">
                <a:latin typeface="Times New Roman" pitchFamily="18" charset="0"/>
                <a:cs typeface="Times New Roman" pitchFamily="18" charset="0"/>
              </a:rPr>
              <a:t>     Brainstem </a:t>
            </a:r>
            <a:r>
              <a:rPr lang="en-US" altLang="zh-CN" sz="2800" b="1" dirty="0">
                <a:latin typeface="Times New Roman" pitchFamily="18" charset="0"/>
                <a:cs typeface="Times New Roman" pitchFamily="18" charset="0"/>
              </a:rPr>
              <a:t>regulation of </a:t>
            </a:r>
            <a:r>
              <a:rPr lang="en-US" altLang="zh-CN" sz="2800" b="1" dirty="0" err="1" smtClean="0">
                <a:latin typeface="Times New Roman" pitchFamily="18" charset="0"/>
                <a:cs typeface="Times New Roman" pitchFamily="18" charset="0"/>
              </a:rPr>
              <a:t>musclar</a:t>
            </a:r>
            <a:r>
              <a:rPr lang="en-US" altLang="zh-CN" sz="2800" b="1" dirty="0" smtClean="0">
                <a:latin typeface="Times New Roman" pitchFamily="18" charset="0"/>
                <a:cs typeface="Times New Roman" pitchFamily="18" charset="0"/>
              </a:rPr>
              <a:t> </a:t>
            </a:r>
            <a:r>
              <a:rPr lang="en-US" altLang="zh-CN" sz="2800" b="1" dirty="0">
                <a:latin typeface="Times New Roman" pitchFamily="18" charset="0"/>
                <a:cs typeface="Times New Roman" pitchFamily="18" charset="0"/>
              </a:rPr>
              <a:t>tension</a:t>
            </a:r>
            <a:endParaRPr lang="zh-CN" altLang="en-US" sz="2800" b="1" dirty="0">
              <a:latin typeface="Times New Roman" pitchFamily="18" charset="0"/>
              <a:cs typeface="Times New Roman" pitchFamily="18" charset="0"/>
            </a:endParaRPr>
          </a:p>
          <a:p>
            <a:pPr>
              <a:lnSpc>
                <a:spcPct val="110000"/>
              </a:lnSpc>
              <a:buNone/>
            </a:pPr>
            <a:r>
              <a:rPr lang="zh-CN" altLang="en-US" sz="2000" b="1" dirty="0" smtClean="0">
                <a:solidFill>
                  <a:schemeClr val="hlink"/>
                </a:solidFill>
              </a:rPr>
              <a:t>       </a:t>
            </a:r>
            <a:endParaRPr lang="en-US" altLang="zh-CN" sz="2000" b="1" dirty="0" smtClean="0">
              <a:solidFill>
                <a:schemeClr val="hlink"/>
              </a:solidFill>
            </a:endParaRPr>
          </a:p>
          <a:p>
            <a:pPr eaLnBrk="1" hangingPunct="1">
              <a:lnSpc>
                <a:spcPct val="110000"/>
              </a:lnSpc>
              <a:buFont typeface="Wingdings" pitchFamily="2" charset="2"/>
              <a:buNone/>
            </a:pPr>
            <a:endParaRPr lang="zh-CN" altLang="en-US" sz="2000" b="1" dirty="0"/>
          </a:p>
          <a:p>
            <a:pPr eaLnBrk="1" hangingPunct="1">
              <a:lnSpc>
                <a:spcPct val="110000"/>
              </a:lnSpc>
              <a:buFont typeface="Wingdings" pitchFamily="2" charset="2"/>
              <a:buNone/>
            </a:pPr>
            <a:endParaRPr lang="zh-CN" altLang="en-US" sz="2000" b="1" dirty="0"/>
          </a:p>
          <a:p>
            <a:pPr eaLnBrk="1" hangingPunct="1">
              <a:lnSpc>
                <a:spcPct val="110000"/>
              </a:lnSpc>
              <a:buFont typeface="Wingdings" pitchFamily="2" charset="2"/>
              <a:buNone/>
            </a:pPr>
            <a:endParaRPr lang="zh-CN" altLang="en-US" sz="2000" b="1" dirty="0"/>
          </a:p>
          <a:p>
            <a:pPr eaLnBrk="1" hangingPunct="1">
              <a:lnSpc>
                <a:spcPct val="110000"/>
              </a:lnSpc>
              <a:buFont typeface="Wingdings" pitchFamily="2" charset="2"/>
              <a:buNone/>
            </a:pPr>
            <a:endParaRPr lang="zh-CN" altLang="en-US" sz="2000" b="1" dirty="0"/>
          </a:p>
          <a:p>
            <a:pPr eaLnBrk="1" hangingPunct="1">
              <a:lnSpc>
                <a:spcPct val="110000"/>
              </a:lnSpc>
              <a:buFont typeface="Wingdings" pitchFamily="2" charset="2"/>
              <a:buNone/>
            </a:pPr>
            <a:endParaRPr lang="zh-CN" altLang="en-US" sz="2000" b="1" dirty="0"/>
          </a:p>
          <a:p>
            <a:pPr eaLnBrk="1" hangingPunct="1">
              <a:lnSpc>
                <a:spcPct val="110000"/>
              </a:lnSpc>
              <a:buFont typeface="Wingdings" pitchFamily="2" charset="2"/>
              <a:buNone/>
            </a:pPr>
            <a:r>
              <a:rPr lang="zh-CN" altLang="en-US" sz="2000" b="1" dirty="0"/>
              <a:t>           脑干网状结构中存在抑制或加强肌紧张和肌运动的区域，前者称为</a:t>
            </a:r>
            <a:r>
              <a:rPr lang="zh-CN" altLang="en-US" sz="2000" b="1" dirty="0">
                <a:solidFill>
                  <a:schemeClr val="hlink"/>
                </a:solidFill>
              </a:rPr>
              <a:t>抑制区</a:t>
            </a:r>
            <a:r>
              <a:rPr lang="zh-CN" altLang="en-US" sz="2000" b="1" dirty="0"/>
              <a:t>，后者称为</a:t>
            </a:r>
            <a:r>
              <a:rPr lang="zh-CN" altLang="en-US" sz="2000" b="1" dirty="0">
                <a:solidFill>
                  <a:schemeClr val="hlink"/>
                </a:solidFill>
              </a:rPr>
              <a:t>易</a:t>
            </a:r>
            <a:r>
              <a:rPr lang="zh-CN" altLang="en-US" sz="2000" b="1" dirty="0">
                <a:solidFill>
                  <a:schemeClr val="hlink"/>
                </a:solidFill>
                <a:sym typeface="Arial" charset="0"/>
              </a:rPr>
              <a:t>化区</a:t>
            </a:r>
            <a:r>
              <a:rPr lang="zh-CN" altLang="en-US" sz="2000" b="1" dirty="0"/>
              <a:t>。</a:t>
            </a:r>
          </a:p>
        </p:txBody>
      </p:sp>
      <p:graphicFrame>
        <p:nvGraphicFramePr>
          <p:cNvPr id="30722" name="Object 4"/>
          <p:cNvGraphicFramePr>
            <a:graphicFrameLocks noChangeAspect="1"/>
          </p:cNvGraphicFramePr>
          <p:nvPr>
            <p:extLst>
              <p:ext uri="{D42A27DB-BD31-4B8C-83A1-F6EECF244321}">
                <p14:modId xmlns:p14="http://schemas.microsoft.com/office/powerpoint/2010/main" xmlns="" val="1949468343"/>
              </p:ext>
            </p:extLst>
          </p:nvPr>
        </p:nvGraphicFramePr>
        <p:xfrm>
          <a:off x="5120699" y="3212976"/>
          <a:ext cx="2850709" cy="1656184"/>
        </p:xfrm>
        <a:graphic>
          <a:graphicData uri="http://schemas.openxmlformats.org/presentationml/2006/ole">
            <p:oleObj spid="_x0000_s78850" r:id="rId3" imgW="10410825" imgH="7029450" progId="">
              <p:embed/>
            </p:oleObj>
          </a:graphicData>
        </a:graphic>
      </p:graphicFrame>
      <p:sp>
        <p:nvSpPr>
          <p:cNvPr id="5" name="矩形 4"/>
          <p:cNvSpPr/>
          <p:nvPr/>
        </p:nvSpPr>
        <p:spPr>
          <a:xfrm>
            <a:off x="1115616" y="3284984"/>
            <a:ext cx="3816424" cy="1200329"/>
          </a:xfrm>
          <a:prstGeom prst="rect">
            <a:avLst/>
          </a:prstGeom>
        </p:spPr>
        <p:txBody>
          <a:bodyPr wrap="square">
            <a:spAutoFit/>
          </a:bodyPr>
          <a:lstStyle/>
          <a:p>
            <a:r>
              <a:rPr lang="zh-CN" altLang="en-US" b="1" dirty="0" smtClean="0">
                <a:solidFill>
                  <a:schemeClr val="hlink"/>
                </a:solidFill>
              </a:rPr>
              <a:t> 去大脑僵直</a:t>
            </a:r>
            <a:r>
              <a:rPr lang="en-US" altLang="zh-CN" b="1" dirty="0" err="1" smtClean="0">
                <a:solidFill>
                  <a:schemeClr val="hlink"/>
                </a:solidFill>
                <a:latin typeface="Times New Roman" pitchFamily="18" charset="0"/>
                <a:cs typeface="Times New Roman" pitchFamily="18" charset="0"/>
              </a:rPr>
              <a:t>Decerebrate</a:t>
            </a:r>
            <a:r>
              <a:rPr lang="en-US" altLang="zh-CN" b="1" dirty="0" smtClean="0">
                <a:solidFill>
                  <a:schemeClr val="hlink"/>
                </a:solidFill>
                <a:latin typeface="Times New Roman" pitchFamily="18" charset="0"/>
                <a:cs typeface="Times New Roman" pitchFamily="18" charset="0"/>
              </a:rPr>
              <a:t> rigidity</a:t>
            </a:r>
            <a:r>
              <a:rPr lang="zh-CN" altLang="en-US" b="1" dirty="0" smtClean="0">
                <a:solidFill>
                  <a:schemeClr val="hlink"/>
                </a:solidFill>
                <a:latin typeface="Times New Roman" pitchFamily="18" charset="0"/>
                <a:cs typeface="Times New Roman" pitchFamily="18" charset="0"/>
              </a:rPr>
              <a:t>：</a:t>
            </a:r>
            <a:r>
              <a:rPr lang="zh-CN" altLang="en-US" b="1" dirty="0" smtClean="0"/>
              <a:t>是在脊髓牵张反射的基础上发展起来的，是一种增强的牵张反射（肌紧张）。</a:t>
            </a:r>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endParaRPr lang="zh-CN" altLang="zh-CN"/>
          </a:p>
        </p:txBody>
      </p:sp>
      <p:sp>
        <p:nvSpPr>
          <p:cNvPr id="126979" name="Rectangle 3"/>
          <p:cNvSpPr>
            <a:spLocks noGrp="1" noChangeArrowheads="1"/>
          </p:cNvSpPr>
          <p:nvPr>
            <p:ph idx="1"/>
          </p:nvPr>
        </p:nvSpPr>
        <p:spPr/>
        <p:txBody>
          <a:bodyPr>
            <a:normAutofit/>
          </a:bodyPr>
          <a:lstStyle/>
          <a:p>
            <a:pPr>
              <a:buNone/>
            </a:pPr>
            <a:r>
              <a:rPr lang="zh-CN" altLang="en-US" sz="2800" b="1" dirty="0" smtClean="0"/>
              <a:t>脑干</a:t>
            </a:r>
            <a:r>
              <a:rPr lang="zh-CN" altLang="en-US" sz="2800" b="1" dirty="0"/>
              <a:t>对姿势的调节</a:t>
            </a:r>
            <a:endParaRPr lang="en-US" altLang="zh-CN" sz="2800" b="1" dirty="0"/>
          </a:p>
          <a:p>
            <a:pPr>
              <a:buNone/>
            </a:pPr>
            <a:r>
              <a:rPr lang="en-US" altLang="zh-CN" sz="2800" b="1" dirty="0" smtClean="0">
                <a:latin typeface="Times New Roman" pitchFamily="18" charset="0"/>
                <a:cs typeface="Times New Roman" pitchFamily="18" charset="0"/>
              </a:rPr>
              <a:t>  Brainstem regulation of posture</a:t>
            </a:r>
            <a:endParaRPr lang="en-US" altLang="zh-CN" sz="2800" b="1" dirty="0">
              <a:latin typeface="Times New Roman" pitchFamily="18" charset="0"/>
              <a:cs typeface="Times New Roman" pitchFamily="18" charset="0"/>
            </a:endParaRPr>
          </a:p>
          <a:p>
            <a:pPr eaLnBrk="1" hangingPunct="1">
              <a:buFont typeface="Wingdings" pitchFamily="2" charset="2"/>
              <a:buNone/>
            </a:pPr>
            <a:endParaRPr lang="en-US" altLang="zh-CN" sz="2800" b="1" dirty="0"/>
          </a:p>
          <a:p>
            <a:pPr>
              <a:buNone/>
            </a:pPr>
            <a:r>
              <a:rPr lang="zh-CN" altLang="en-US" sz="2400" b="1" dirty="0"/>
              <a:t>（</a:t>
            </a:r>
            <a:r>
              <a:rPr lang="zh-CN" altLang="zh-CN" sz="2400" b="1" dirty="0"/>
              <a:t>1</a:t>
            </a:r>
            <a:r>
              <a:rPr lang="zh-CN" altLang="en-US" sz="2400" b="1" dirty="0"/>
              <a:t>）状态反射</a:t>
            </a:r>
            <a:r>
              <a:rPr lang="en-US" altLang="zh-CN" sz="2400" b="1" dirty="0">
                <a:latin typeface="Times New Roman" pitchFamily="18" charset="0"/>
                <a:cs typeface="Times New Roman" pitchFamily="18" charset="0"/>
              </a:rPr>
              <a:t>State Reflection</a:t>
            </a:r>
            <a:r>
              <a:rPr lang="zh-CN" altLang="en-US" sz="2400" b="1" dirty="0"/>
              <a:t>：头部在空间的位置改变以及头部与躯干的相对位置改变时，可以反射性地改变躯体肌肉的紧张性。</a:t>
            </a:r>
          </a:p>
          <a:p>
            <a:pPr eaLnBrk="1" hangingPunct="1">
              <a:buFont typeface="Wingdings" pitchFamily="2" charset="2"/>
              <a:buNone/>
            </a:pPr>
            <a:endParaRPr lang="zh-CN" altLang="zh-CN" sz="2400" b="1" dirty="0"/>
          </a:p>
          <a:p>
            <a:pPr>
              <a:buNone/>
            </a:pPr>
            <a:r>
              <a:rPr lang="zh-CN" altLang="en-US" sz="2400" b="1" dirty="0"/>
              <a:t>（</a:t>
            </a:r>
            <a:r>
              <a:rPr lang="zh-CN" altLang="zh-CN" sz="2400" b="1" dirty="0"/>
              <a:t>2</a:t>
            </a:r>
            <a:r>
              <a:rPr lang="zh-CN" altLang="en-US" sz="2400" b="1" dirty="0"/>
              <a:t>）翻正反射</a:t>
            </a:r>
            <a:r>
              <a:rPr lang="en-US" altLang="zh-CN" sz="2400" b="1" dirty="0">
                <a:latin typeface="Times New Roman" pitchFamily="18" charset="0"/>
                <a:cs typeface="Times New Roman" pitchFamily="18" charset="0"/>
              </a:rPr>
              <a:t>Righting Reflection</a:t>
            </a:r>
            <a:r>
              <a:rPr lang="zh-CN" altLang="en-US" sz="2400" b="1" dirty="0"/>
              <a:t>：正常动物可保持站立姿势，如将其推倒则可翻正过来。</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a:xfrm>
            <a:off x="971600" y="188640"/>
            <a:ext cx="8172400" cy="1462087"/>
          </a:xfrm>
        </p:spPr>
        <p:txBody>
          <a:bodyPr/>
          <a:lstStyle/>
          <a:p>
            <a:pPr marL="109728" indent="0">
              <a:lnSpc>
                <a:spcPct val="110000"/>
              </a:lnSpc>
              <a:buNone/>
            </a:pPr>
            <a:r>
              <a:rPr lang="zh-CN" altLang="en-US" sz="2800" b="1" dirty="0">
                <a:solidFill>
                  <a:schemeClr val="hlink"/>
                </a:solidFill>
                <a:sym typeface="Arial" charset="0"/>
              </a:rPr>
              <a:t>三</a:t>
            </a:r>
            <a:r>
              <a:rPr lang="zh-CN" altLang="en-US" sz="2800" b="1" dirty="0" smtClean="0">
                <a:solidFill>
                  <a:schemeClr val="hlink"/>
                </a:solidFill>
                <a:sym typeface="Arial" charset="0"/>
              </a:rPr>
              <a:t>、</a:t>
            </a:r>
            <a:r>
              <a:rPr lang="zh-CN" altLang="en-US" sz="2800" b="1" dirty="0" smtClean="0">
                <a:solidFill>
                  <a:schemeClr val="hlink"/>
                </a:solidFill>
              </a:rPr>
              <a:t>大脑皮质的运动调节功能</a:t>
            </a:r>
            <a:r>
              <a:rPr lang="en-US" altLang="zh-CN" sz="2800" b="1" dirty="0" smtClean="0">
                <a:solidFill>
                  <a:schemeClr val="hlink"/>
                </a:solidFill>
              </a:rPr>
              <a:t/>
            </a:r>
            <a:br>
              <a:rPr lang="en-US" altLang="zh-CN" sz="2800" b="1" dirty="0" smtClean="0">
                <a:solidFill>
                  <a:schemeClr val="hlink"/>
                </a:solidFill>
              </a:rPr>
            </a:br>
            <a:r>
              <a:rPr lang="en-US" altLang="zh-CN" sz="2800" b="1" dirty="0" smtClean="0">
                <a:solidFill>
                  <a:schemeClr val="hlink"/>
                </a:solidFill>
                <a:latin typeface="Times New Roman" pitchFamily="18" charset="0"/>
                <a:cs typeface="Times New Roman" pitchFamily="18" charset="0"/>
              </a:rPr>
              <a:t>    Motor regulation function of cerebral cortex</a:t>
            </a:r>
            <a:endParaRPr lang="zh-CN" altLang="en-US" sz="2800" b="1" dirty="0">
              <a:solidFill>
                <a:schemeClr val="hlink"/>
              </a:solidFill>
              <a:latin typeface="Times New Roman" pitchFamily="18" charset="0"/>
              <a:cs typeface="Times New Roman" pitchFamily="18" charset="0"/>
              <a:sym typeface="Arial" charset="0"/>
            </a:endParaRPr>
          </a:p>
        </p:txBody>
      </p:sp>
      <p:sp>
        <p:nvSpPr>
          <p:cNvPr id="31749" name="Rectangle 3"/>
          <p:cNvSpPr>
            <a:spLocks noGrp="1" noChangeArrowheads="1"/>
          </p:cNvSpPr>
          <p:nvPr>
            <p:ph type="body" sz="half" idx="1"/>
          </p:nvPr>
        </p:nvSpPr>
        <p:spPr>
          <a:xfrm>
            <a:off x="899592" y="2060848"/>
            <a:ext cx="7959725" cy="4143673"/>
          </a:xfrm>
        </p:spPr>
        <p:txBody>
          <a:bodyPr/>
          <a:lstStyle/>
          <a:p>
            <a:pPr marL="566928" indent="-457200">
              <a:lnSpc>
                <a:spcPct val="110000"/>
              </a:lnSpc>
              <a:buNone/>
            </a:pPr>
            <a:r>
              <a:rPr lang="en-US" altLang="zh-CN" sz="2400" b="1" dirty="0" smtClean="0"/>
              <a:t>1</a:t>
            </a:r>
            <a:r>
              <a:rPr lang="zh-CN" altLang="en-US" sz="2400" b="1" dirty="0" smtClean="0"/>
              <a:t>、大脑皮层</a:t>
            </a:r>
            <a:r>
              <a:rPr lang="zh-CN" altLang="en-US" sz="2400" b="1" dirty="0"/>
              <a:t>的</a:t>
            </a:r>
            <a:r>
              <a:rPr lang="zh-CN" altLang="en-US" sz="2400" b="1" dirty="0" smtClean="0"/>
              <a:t>运动区</a:t>
            </a:r>
            <a:endParaRPr lang="en-US" altLang="zh-CN" sz="2400" b="1" dirty="0" smtClean="0"/>
          </a:p>
          <a:p>
            <a:pPr marL="566928" indent="-457200">
              <a:lnSpc>
                <a:spcPct val="110000"/>
              </a:lnSpc>
              <a:buNone/>
            </a:pPr>
            <a:r>
              <a:rPr lang="zh-CN" altLang="en-US" sz="2400" b="1" dirty="0" smtClean="0"/>
              <a:t>      </a:t>
            </a:r>
            <a:r>
              <a:rPr lang="en-US" altLang="zh-CN" sz="2400" b="1" dirty="0" smtClean="0">
                <a:latin typeface="Times New Roman" pitchFamily="18" charset="0"/>
                <a:cs typeface="Times New Roman" pitchFamily="18" charset="0"/>
              </a:rPr>
              <a:t>Motor </a:t>
            </a:r>
            <a:r>
              <a:rPr lang="en-US" altLang="zh-CN" sz="2400" b="1" dirty="0">
                <a:latin typeface="Times New Roman" pitchFamily="18" charset="0"/>
                <a:cs typeface="Times New Roman" pitchFamily="18" charset="0"/>
              </a:rPr>
              <a:t>area of cerebral cortex</a:t>
            </a:r>
            <a:endParaRPr lang="zh-CN" altLang="en-US" sz="2400" b="1" dirty="0">
              <a:latin typeface="Times New Roman" pitchFamily="18" charset="0"/>
              <a:cs typeface="Times New Roman" pitchFamily="18" charset="0"/>
            </a:endParaRPr>
          </a:p>
          <a:p>
            <a:pPr eaLnBrk="1" hangingPunct="1">
              <a:lnSpc>
                <a:spcPct val="110000"/>
              </a:lnSpc>
              <a:buFont typeface="Wingdings" pitchFamily="2" charset="2"/>
              <a:buNone/>
            </a:pPr>
            <a:r>
              <a:rPr lang="zh-CN" altLang="zh-CN" sz="2400" b="1" dirty="0"/>
              <a:t>    </a:t>
            </a:r>
            <a:r>
              <a:rPr lang="zh-CN" altLang="en-US" sz="2000" b="1" dirty="0" smtClean="0"/>
              <a:t>主要</a:t>
            </a:r>
            <a:r>
              <a:rPr lang="zh-CN" altLang="en-US" sz="2000" b="1" dirty="0"/>
              <a:t>位于中央前回和运动前区，相当于</a:t>
            </a:r>
            <a:r>
              <a:rPr lang="zh-CN" altLang="zh-CN" sz="2000" b="1" dirty="0">
                <a:latin typeface="Times New Roman" pitchFamily="18" charset="0"/>
                <a:cs typeface="Times New Roman" pitchFamily="18" charset="0"/>
              </a:rPr>
              <a:t>Brodmann</a:t>
            </a:r>
            <a:r>
              <a:rPr lang="zh-CN" altLang="en-US" sz="2000" b="1" dirty="0">
                <a:latin typeface="Times New Roman" pitchFamily="18" charset="0"/>
                <a:cs typeface="Times New Roman" pitchFamily="18" charset="0"/>
              </a:rPr>
              <a:t>分区的</a:t>
            </a:r>
            <a:r>
              <a:rPr lang="zh-CN" altLang="zh-CN" sz="2000" b="1" dirty="0">
                <a:latin typeface="Times New Roman" pitchFamily="18" charset="0"/>
                <a:cs typeface="Times New Roman" pitchFamily="18" charset="0"/>
              </a:rPr>
              <a:t>4</a:t>
            </a:r>
            <a:r>
              <a:rPr lang="zh-CN" altLang="en-US" sz="2000" b="1" dirty="0">
                <a:latin typeface="Times New Roman" pitchFamily="18" charset="0"/>
                <a:cs typeface="Times New Roman" pitchFamily="18" charset="0"/>
              </a:rPr>
              <a:t>区和</a:t>
            </a:r>
            <a:r>
              <a:rPr lang="zh-CN" altLang="zh-CN" sz="2000" b="1" dirty="0">
                <a:latin typeface="Times New Roman" pitchFamily="18" charset="0"/>
                <a:cs typeface="Times New Roman" pitchFamily="18" charset="0"/>
              </a:rPr>
              <a:t>6</a:t>
            </a:r>
            <a:r>
              <a:rPr lang="zh-CN" altLang="en-US" sz="2000" b="1" dirty="0">
                <a:latin typeface="Times New Roman" pitchFamily="18" charset="0"/>
                <a:cs typeface="Times New Roman" pitchFamily="18" charset="0"/>
              </a:rPr>
              <a:t>区。</a:t>
            </a:r>
          </a:p>
        </p:txBody>
      </p:sp>
      <p:graphicFrame>
        <p:nvGraphicFramePr>
          <p:cNvPr id="31746" name="Object 4"/>
          <p:cNvGraphicFramePr>
            <a:graphicFrameLocks noGrp="1" noChangeAspect="1"/>
          </p:cNvGraphicFramePr>
          <p:nvPr>
            <p:ph sz="quarter" idx="2"/>
            <p:extLst>
              <p:ext uri="{D42A27DB-BD31-4B8C-83A1-F6EECF244321}">
                <p14:modId xmlns:p14="http://schemas.microsoft.com/office/powerpoint/2010/main" xmlns="" val="650437841"/>
              </p:ext>
            </p:extLst>
          </p:nvPr>
        </p:nvGraphicFramePr>
        <p:xfrm>
          <a:off x="2263775" y="3962400"/>
          <a:ext cx="2789238" cy="2519363"/>
        </p:xfrm>
        <a:graphic>
          <a:graphicData uri="http://schemas.openxmlformats.org/presentationml/2006/ole">
            <p:oleObj spid="_x0000_s79874" r:id="rId3" imgW="12134850" imgH="10963275" progId="">
              <p:embed/>
            </p:oleObj>
          </a:graphicData>
        </a:graphic>
      </p:graphicFrame>
      <p:graphicFrame>
        <p:nvGraphicFramePr>
          <p:cNvPr id="31747" name="Object 5"/>
          <p:cNvGraphicFramePr>
            <a:graphicFrameLocks noGrp="1" noChangeAspect="1"/>
          </p:cNvGraphicFramePr>
          <p:nvPr>
            <p:ph sz="quarter" idx="3"/>
            <p:extLst>
              <p:ext uri="{D42A27DB-BD31-4B8C-83A1-F6EECF244321}">
                <p14:modId xmlns:p14="http://schemas.microsoft.com/office/powerpoint/2010/main" xmlns="" val="1253868213"/>
              </p:ext>
            </p:extLst>
          </p:nvPr>
        </p:nvGraphicFramePr>
        <p:xfrm>
          <a:off x="5540375" y="3886200"/>
          <a:ext cx="2270125" cy="2519363"/>
        </p:xfrm>
        <a:graphic>
          <a:graphicData uri="http://schemas.openxmlformats.org/presentationml/2006/ole">
            <p:oleObj spid="_x0000_s79875" r:id="rId4" imgW="11572875" imgH="12839700" progId="">
              <p:embed/>
            </p:oleObj>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0" y="116632"/>
            <a:ext cx="5148064" cy="1368610"/>
          </a:xfrm>
          <a:solidFill>
            <a:srgbClr val="99FFCC"/>
          </a:solidFill>
        </p:spPr>
        <p:txBody>
          <a:bodyPr>
            <a:normAutofit/>
          </a:bodyPr>
          <a:lstStyle/>
          <a:p>
            <a:pPr eaLnBrk="1" hangingPunct="1"/>
            <a:r>
              <a:rPr lang="zh-CN" altLang="en-US" sz="2800" b="1" dirty="0">
                <a:solidFill>
                  <a:schemeClr val="tx1"/>
                </a:solidFill>
                <a:ea typeface="黑体" pitchFamily="49" charset="-122"/>
              </a:rPr>
              <a:t> </a:t>
            </a:r>
            <a:r>
              <a:rPr lang="zh-CN" altLang="en-US" sz="2800" b="1" dirty="0" smtClean="0">
                <a:solidFill>
                  <a:schemeClr val="tx1"/>
                </a:solidFill>
                <a:ea typeface="黑体" pitchFamily="49" charset="-122"/>
              </a:rPr>
              <a:t>  一、</a:t>
            </a:r>
            <a:r>
              <a:rPr lang="en-US" altLang="zh-CN" sz="2800" b="1" dirty="0" smtClean="0">
                <a:solidFill>
                  <a:schemeClr val="tx1"/>
                </a:solidFill>
                <a:ea typeface="黑体" pitchFamily="49" charset="-122"/>
              </a:rPr>
              <a:t> </a:t>
            </a:r>
            <a:r>
              <a:rPr lang="zh-CN" altLang="en-US" sz="2800" b="1" dirty="0" smtClean="0">
                <a:solidFill>
                  <a:schemeClr val="tx1"/>
                </a:solidFill>
                <a:ea typeface="黑体" pitchFamily="49" charset="-122"/>
              </a:rPr>
              <a:t>中枢神经系统</a:t>
            </a:r>
            <a:r>
              <a:rPr lang="en-US" altLang="zh-CN" sz="2800" b="1" dirty="0">
                <a:solidFill>
                  <a:schemeClr val="tx1"/>
                </a:solidFill>
                <a:ea typeface="黑体" pitchFamily="49" charset="-122"/>
              </a:rPr>
              <a:t/>
            </a:r>
            <a:br>
              <a:rPr lang="en-US" altLang="zh-CN" sz="2800" b="1" dirty="0">
                <a:solidFill>
                  <a:schemeClr val="tx1"/>
                </a:solidFill>
                <a:ea typeface="黑体" pitchFamily="49" charset="-122"/>
              </a:rPr>
            </a:br>
            <a:r>
              <a:rPr lang="en-US" altLang="zh-CN" sz="2800" b="1" dirty="0" smtClean="0">
                <a:solidFill>
                  <a:schemeClr val="tx1"/>
                </a:solidFill>
                <a:ea typeface="黑体" pitchFamily="49" charset="-122"/>
              </a:rPr>
              <a:t>     </a:t>
            </a:r>
            <a:r>
              <a:rPr lang="en-US" altLang="zh-CN" sz="2800" b="1" dirty="0" smtClean="0">
                <a:solidFill>
                  <a:schemeClr val="tx1"/>
                </a:solidFill>
                <a:latin typeface="Times New Roman" pitchFamily="18" charset="0"/>
                <a:ea typeface="黑体" pitchFamily="49" charset="-122"/>
                <a:cs typeface="Times New Roman" pitchFamily="18" charset="0"/>
              </a:rPr>
              <a:t>Central </a:t>
            </a:r>
            <a:r>
              <a:rPr lang="en-US" altLang="zh-CN" sz="2800" b="1" dirty="0">
                <a:solidFill>
                  <a:schemeClr val="tx1"/>
                </a:solidFill>
                <a:latin typeface="Times New Roman" pitchFamily="18" charset="0"/>
                <a:ea typeface="黑体" pitchFamily="49" charset="-122"/>
                <a:cs typeface="Times New Roman" pitchFamily="18" charset="0"/>
              </a:rPr>
              <a:t>Nervous System</a:t>
            </a:r>
            <a:endParaRPr lang="zh-CN" altLang="en-US" sz="2800" b="1" dirty="0">
              <a:solidFill>
                <a:schemeClr val="tx1"/>
              </a:solidFill>
              <a:latin typeface="Times New Roman" pitchFamily="18" charset="0"/>
              <a:ea typeface="黑体" pitchFamily="49" charset="-122"/>
              <a:cs typeface="Times New Roman" pitchFamily="18" charset="0"/>
            </a:endParaRPr>
          </a:p>
        </p:txBody>
      </p:sp>
      <p:pic>
        <p:nvPicPr>
          <p:cNvPr id="59395" name="Picture 3" descr="8-9"/>
          <p:cNvPicPr>
            <a:picLocks noChangeAspect="1" noChangeArrowheads="1"/>
          </p:cNvPicPr>
          <p:nvPr/>
        </p:nvPicPr>
        <p:blipFill>
          <a:blip r:embed="rId2" cstate="print"/>
          <a:srcRect/>
          <a:stretch>
            <a:fillRect/>
          </a:stretch>
        </p:blipFill>
        <p:spPr bwMode="auto">
          <a:xfrm>
            <a:off x="0" y="1485242"/>
            <a:ext cx="6588224" cy="5372758"/>
          </a:xfrm>
          <a:prstGeom prst="rect">
            <a:avLst/>
          </a:prstGeom>
          <a:solidFill>
            <a:schemeClr val="bg2"/>
          </a:solidFill>
          <a:ln w="9525">
            <a:solidFill>
              <a:schemeClr val="accent1"/>
            </a:solidFill>
            <a:miter lim="800000"/>
            <a:headEnd/>
            <a:tailEnd/>
          </a:ln>
        </p:spPr>
      </p:pic>
      <p:sp>
        <p:nvSpPr>
          <p:cNvPr id="59396" name="Rectangle 4"/>
          <p:cNvSpPr>
            <a:spLocks noChangeArrowheads="1"/>
          </p:cNvSpPr>
          <p:nvPr/>
        </p:nvSpPr>
        <p:spPr bwMode="auto">
          <a:xfrm>
            <a:off x="5228456" y="476672"/>
            <a:ext cx="3915544" cy="1200329"/>
          </a:xfrm>
          <a:prstGeom prst="rect">
            <a:avLst/>
          </a:prstGeom>
          <a:noFill/>
          <a:ln w="9525">
            <a:noFill/>
            <a:miter lim="800000"/>
            <a:headEnd/>
            <a:tailEnd/>
          </a:ln>
        </p:spPr>
        <p:txBody>
          <a:bodyPr wrap="square">
            <a:spAutoFit/>
          </a:bodyPr>
          <a:lstStyle/>
          <a:p>
            <a:r>
              <a:rPr lang="zh-CN" altLang="en-US" b="1" dirty="0" smtClean="0">
                <a:latin typeface="Times New Roman" pitchFamily="18" charset="0"/>
                <a:cs typeface="Times New Roman" pitchFamily="18" charset="0"/>
              </a:rPr>
              <a:t>中枢神经系统由脑和脊髓组成</a:t>
            </a:r>
            <a:endParaRPr lang="en-US" altLang="zh-CN" b="1" dirty="0" smtClean="0">
              <a:latin typeface="Times New Roman" pitchFamily="18" charset="0"/>
              <a:cs typeface="Times New Roman" pitchFamily="18" charset="0"/>
            </a:endParaRPr>
          </a:p>
          <a:p>
            <a:r>
              <a:rPr lang="en-US" altLang="zh-CN" b="1" dirty="0" smtClean="0">
                <a:latin typeface="Times New Roman" pitchFamily="18" charset="0"/>
                <a:cs typeface="Times New Roman" pitchFamily="18" charset="0"/>
              </a:rPr>
              <a:t>The </a:t>
            </a:r>
            <a:r>
              <a:rPr lang="en-US" altLang="zh-CN" b="1" dirty="0">
                <a:latin typeface="Times New Roman" pitchFamily="18" charset="0"/>
                <a:cs typeface="Times New Roman" pitchFamily="18" charset="0"/>
              </a:rPr>
              <a:t>central nervous system (CNS) is composed of the </a:t>
            </a:r>
            <a:r>
              <a:rPr lang="en-US" altLang="zh-CN" b="1" dirty="0">
                <a:solidFill>
                  <a:srgbClr val="FF0000"/>
                </a:solidFill>
                <a:latin typeface="Times New Roman" pitchFamily="18" charset="0"/>
                <a:cs typeface="Times New Roman" pitchFamily="18" charset="0"/>
              </a:rPr>
              <a:t>brain</a:t>
            </a:r>
            <a:r>
              <a:rPr lang="en-US" altLang="zh-CN" b="1" dirty="0">
                <a:solidFill>
                  <a:schemeClr val="accent2"/>
                </a:solidFill>
                <a:latin typeface="Times New Roman" pitchFamily="18" charset="0"/>
                <a:cs typeface="Times New Roman" pitchFamily="18" charset="0"/>
              </a:rPr>
              <a:t> </a:t>
            </a:r>
            <a:r>
              <a:rPr lang="en-US" altLang="zh-CN" b="1" dirty="0">
                <a:latin typeface="Times New Roman" pitchFamily="18" charset="0"/>
                <a:cs typeface="Times New Roman" pitchFamily="18" charset="0"/>
              </a:rPr>
              <a:t>and </a:t>
            </a:r>
            <a:r>
              <a:rPr lang="en-US" altLang="zh-CN" b="1" dirty="0">
                <a:solidFill>
                  <a:srgbClr val="FF0000"/>
                </a:solidFill>
                <a:latin typeface="Times New Roman" pitchFamily="18" charset="0"/>
                <a:cs typeface="Times New Roman" pitchFamily="18" charset="0"/>
              </a:rPr>
              <a:t>spinal cord</a:t>
            </a:r>
            <a:r>
              <a:rPr lang="en-US" altLang="zh-CN" b="1" dirty="0">
                <a:latin typeface="Times New Roman" pitchFamily="18" charset="0"/>
                <a:cs typeface="Times New Roman" pitchFamily="18" charset="0"/>
              </a:rPr>
              <a:t>. </a:t>
            </a:r>
          </a:p>
        </p:txBody>
      </p:sp>
      <p:sp>
        <p:nvSpPr>
          <p:cNvPr id="59397" name="Rectangle 5"/>
          <p:cNvSpPr>
            <a:spLocks noChangeArrowheads="1"/>
          </p:cNvSpPr>
          <p:nvPr/>
        </p:nvSpPr>
        <p:spPr bwMode="auto">
          <a:xfrm>
            <a:off x="6732240" y="1772816"/>
            <a:ext cx="2057400" cy="4247317"/>
          </a:xfrm>
          <a:prstGeom prst="rect">
            <a:avLst/>
          </a:prstGeom>
          <a:noFill/>
          <a:ln w="9525">
            <a:noFill/>
            <a:miter lim="800000"/>
            <a:headEnd/>
            <a:tailEnd/>
          </a:ln>
        </p:spPr>
        <p:txBody>
          <a:bodyPr>
            <a:spAutoFit/>
          </a:bodyPr>
          <a:lstStyle/>
          <a:p>
            <a:pPr marL="342900" indent="-342900">
              <a:buFont typeface="Arial" charset="0"/>
              <a:buAutoNum type="alphaLcPeriod"/>
            </a:pPr>
            <a:r>
              <a:rPr lang="zh-CN" altLang="en-US" b="1" dirty="0" smtClean="0">
                <a:latin typeface="Times New Roman" pitchFamily="18" charset="0"/>
                <a:cs typeface="Times New Roman" pitchFamily="18" charset="0"/>
              </a:rPr>
              <a:t>脑和脊髓被骨保护着</a:t>
            </a:r>
            <a:endParaRPr lang="en-US" altLang="zh-CN" b="1" dirty="0" smtClean="0">
              <a:latin typeface="Times New Roman" pitchFamily="18" charset="0"/>
              <a:cs typeface="Times New Roman" pitchFamily="18" charset="0"/>
            </a:endParaRPr>
          </a:p>
          <a:p>
            <a:pPr marL="342900" indent="-342900"/>
            <a:r>
              <a:rPr lang="en-US" altLang="zh-CN" b="1" dirty="0" smtClean="0">
                <a:latin typeface="Times New Roman" pitchFamily="18" charset="0"/>
                <a:cs typeface="Times New Roman" pitchFamily="18" charset="0"/>
              </a:rPr>
              <a:t>      The </a:t>
            </a:r>
            <a:r>
              <a:rPr lang="en-US" altLang="zh-CN" b="1" dirty="0">
                <a:latin typeface="Times New Roman" pitchFamily="18" charset="0"/>
                <a:cs typeface="Times New Roman" pitchFamily="18" charset="0"/>
              </a:rPr>
              <a:t>brain and spinal cord are protected by bone. </a:t>
            </a:r>
          </a:p>
          <a:p>
            <a:pPr marL="342900" indent="-342900"/>
            <a:r>
              <a:rPr lang="en-US" altLang="zh-CN" b="1" dirty="0" smtClean="0">
                <a:latin typeface="Times New Roman" pitchFamily="18" charset="0"/>
                <a:cs typeface="Times New Roman" pitchFamily="18" charset="0"/>
              </a:rPr>
              <a:t>b. </a:t>
            </a:r>
            <a:r>
              <a:rPr lang="zh-CN" altLang="en-US" b="1" dirty="0" smtClean="0">
                <a:latin typeface="Times New Roman" pitchFamily="18" charset="0"/>
                <a:cs typeface="Times New Roman" pitchFamily="18" charset="0"/>
              </a:rPr>
              <a:t>脊髓被保护在椎管内</a:t>
            </a:r>
            <a:endParaRPr lang="en-US" altLang="zh-CN" b="1" dirty="0" smtClean="0">
              <a:latin typeface="Times New Roman" pitchFamily="18" charset="0"/>
              <a:cs typeface="Times New Roman" pitchFamily="18" charset="0"/>
            </a:endParaRPr>
          </a:p>
          <a:p>
            <a:pPr marL="342900" indent="-342900"/>
            <a:r>
              <a:rPr lang="en-US" altLang="zh-CN" b="1" dirty="0" smtClean="0">
                <a:latin typeface="Times New Roman" pitchFamily="18" charset="0"/>
                <a:cs typeface="Times New Roman" pitchFamily="18" charset="0"/>
              </a:rPr>
              <a:t>     The </a:t>
            </a:r>
            <a:r>
              <a:rPr lang="en-US" altLang="zh-CN" b="1" dirty="0">
                <a:latin typeface="Times New Roman" pitchFamily="18" charset="0"/>
                <a:cs typeface="Times New Roman" pitchFamily="18" charset="0"/>
              </a:rPr>
              <a:t>spinal cord is protected by </a:t>
            </a:r>
            <a:r>
              <a:rPr lang="en-US" altLang="zh-CN" b="1" dirty="0" smtClean="0">
                <a:latin typeface="Times New Roman" pitchFamily="18" charset="0"/>
                <a:cs typeface="Times New Roman" pitchFamily="18" charset="0"/>
              </a:rPr>
              <a:t>vertebra</a:t>
            </a:r>
          </a:p>
          <a:p>
            <a:pPr marL="342900" indent="-342900"/>
            <a:r>
              <a:rPr lang="en-US" altLang="zh-CN" b="1" dirty="0" smtClean="0">
                <a:latin typeface="Times New Roman" pitchFamily="18" charset="0"/>
                <a:cs typeface="Times New Roman" pitchFamily="18" charset="0"/>
              </a:rPr>
              <a:t>c.  </a:t>
            </a:r>
            <a:r>
              <a:rPr lang="zh-CN" altLang="en-US" b="1" dirty="0" smtClean="0">
                <a:latin typeface="Times New Roman" pitchFamily="18" charset="0"/>
                <a:cs typeface="Times New Roman" pitchFamily="18" charset="0"/>
              </a:rPr>
              <a:t>脊髓的解剖结构</a:t>
            </a:r>
            <a:endParaRPr lang="en-US" altLang="zh-CN" b="1" dirty="0">
              <a:latin typeface="Times New Roman" pitchFamily="18" charset="0"/>
              <a:cs typeface="Times New Roman" pitchFamily="18" charset="0"/>
            </a:endParaRPr>
          </a:p>
          <a:p>
            <a:pPr marL="342900" indent="-342900"/>
            <a:r>
              <a:rPr lang="en-US" altLang="zh-CN" b="1" dirty="0" smtClean="0">
                <a:latin typeface="Times New Roman" pitchFamily="18" charset="0"/>
                <a:cs typeface="Times New Roman" pitchFamily="18" charset="0"/>
              </a:rPr>
              <a:t>        Anatomy </a:t>
            </a:r>
            <a:r>
              <a:rPr lang="en-US" altLang="zh-CN" b="1" dirty="0">
                <a:latin typeface="Times New Roman" pitchFamily="18" charset="0"/>
                <a:cs typeface="Times New Roman" pitchFamily="18" charset="0"/>
              </a:rPr>
              <a:t>of the spinal cord.</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endParaRPr lang="zh-CN" altLang="zh-CN"/>
          </a:p>
        </p:txBody>
      </p:sp>
      <p:sp>
        <p:nvSpPr>
          <p:cNvPr id="128003" name="Rectangle 3"/>
          <p:cNvSpPr>
            <a:spLocks noGrp="1" noChangeArrowheads="1"/>
          </p:cNvSpPr>
          <p:nvPr>
            <p:ph idx="1"/>
          </p:nvPr>
        </p:nvSpPr>
        <p:spPr>
          <a:xfrm>
            <a:off x="539552" y="2060848"/>
            <a:ext cx="8280920" cy="4114800"/>
          </a:xfrm>
        </p:spPr>
        <p:txBody>
          <a:bodyPr/>
          <a:lstStyle/>
          <a:p>
            <a:pPr>
              <a:lnSpc>
                <a:spcPct val="110000"/>
              </a:lnSpc>
              <a:buNone/>
            </a:pPr>
            <a:r>
              <a:rPr lang="en-US" altLang="zh-CN" sz="2000" b="1" dirty="0" smtClean="0"/>
              <a:t>2</a:t>
            </a:r>
            <a:r>
              <a:rPr lang="zh-CN" altLang="en-US" sz="2000" b="1" dirty="0" smtClean="0"/>
              <a:t>、运动</a:t>
            </a:r>
            <a:r>
              <a:rPr lang="zh-CN" altLang="en-US" sz="2000" b="1" dirty="0"/>
              <a:t>传导系统及其功能</a:t>
            </a:r>
            <a:endParaRPr lang="en-US" altLang="zh-CN" sz="2000" b="1" dirty="0"/>
          </a:p>
          <a:p>
            <a:pPr>
              <a:lnSpc>
                <a:spcPct val="110000"/>
              </a:lnSpc>
              <a:buNone/>
            </a:pPr>
            <a:r>
              <a:rPr lang="en-US" altLang="zh-CN" sz="2000" b="1" dirty="0" smtClean="0">
                <a:latin typeface="Times New Roman" pitchFamily="18" charset="0"/>
                <a:cs typeface="Times New Roman" pitchFamily="18" charset="0"/>
              </a:rPr>
              <a:t>       Motion </a:t>
            </a:r>
            <a:r>
              <a:rPr lang="en-US" altLang="zh-CN" sz="2000" b="1" dirty="0">
                <a:latin typeface="Times New Roman" pitchFamily="18" charset="0"/>
                <a:cs typeface="Times New Roman" pitchFamily="18" charset="0"/>
              </a:rPr>
              <a:t>Conduction System and Its Function</a:t>
            </a:r>
            <a:endParaRPr lang="zh-CN" altLang="en-US" sz="2000" b="1" dirty="0">
              <a:latin typeface="Times New Roman" pitchFamily="18" charset="0"/>
              <a:cs typeface="Times New Roman" pitchFamily="18" charset="0"/>
            </a:endParaRPr>
          </a:p>
          <a:p>
            <a:pPr>
              <a:lnSpc>
                <a:spcPct val="110000"/>
              </a:lnSpc>
              <a:buNone/>
            </a:pPr>
            <a:endParaRPr lang="en-US" altLang="zh-CN" sz="2000" b="1" dirty="0"/>
          </a:p>
          <a:p>
            <a:pPr>
              <a:lnSpc>
                <a:spcPct val="110000"/>
              </a:lnSpc>
              <a:buNone/>
            </a:pPr>
            <a:r>
              <a:rPr lang="zh-CN" altLang="en-US" sz="2000" b="1" dirty="0"/>
              <a:t>锥体系 </a:t>
            </a:r>
            <a:r>
              <a:rPr lang="en-US" altLang="zh-CN" sz="2000" b="1" dirty="0" smtClean="0">
                <a:latin typeface="Times New Roman" pitchFamily="18" charset="0"/>
                <a:cs typeface="Times New Roman" pitchFamily="18" charset="0"/>
              </a:rPr>
              <a:t>Pyramidal </a:t>
            </a:r>
            <a:r>
              <a:rPr lang="en-US" altLang="zh-CN" sz="2000" b="1" dirty="0">
                <a:latin typeface="Times New Roman" pitchFamily="18" charset="0"/>
                <a:cs typeface="Times New Roman" pitchFamily="18" charset="0"/>
              </a:rPr>
              <a:t>system</a:t>
            </a:r>
            <a:r>
              <a:rPr lang="zh-CN" altLang="en-US" sz="2000" b="1" dirty="0" smtClean="0"/>
              <a:t>：是大脑皮质下行调节躯体运动的最直接途径，支配</a:t>
            </a:r>
            <a:r>
              <a:rPr lang="zh-CN" altLang="en-US" sz="2000" b="1" dirty="0"/>
              <a:t>肌肉的</a:t>
            </a:r>
            <a:r>
              <a:rPr lang="zh-CN" altLang="en-US" sz="2000" b="1" dirty="0" smtClean="0"/>
              <a:t>随意运动 。包括上下两级运动神经元。上神经元主要是位于中央前回和旁中央小叶前部的锥体细胞，其轴突组成的巨大的下行纤维束称为锥体束。下神经元位于脊髓前角和脑神经运动核。</a:t>
            </a:r>
            <a:endParaRPr lang="en-US" altLang="zh-CN" sz="2000" b="1" dirty="0" smtClean="0"/>
          </a:p>
          <a:p>
            <a:pPr>
              <a:lnSpc>
                <a:spcPct val="110000"/>
              </a:lnSpc>
              <a:buNone/>
            </a:pPr>
            <a:r>
              <a:rPr lang="en-US" altLang="zh-CN" sz="2000" b="1" dirty="0" smtClean="0">
                <a:latin typeface="Times New Roman" pitchFamily="18" charset="0"/>
                <a:cs typeface="Times New Roman" pitchFamily="18" charset="0"/>
              </a:rPr>
              <a:t>        Control voluntary movement of the</a:t>
            </a:r>
            <a:r>
              <a:rPr lang="zh-CN" altLang="en-US" sz="2000" b="1" dirty="0" smtClean="0">
                <a:latin typeface="Times New Roman" pitchFamily="18" charset="0"/>
                <a:cs typeface="Times New Roman" pitchFamily="18" charset="0"/>
              </a:rPr>
              <a:t> </a:t>
            </a:r>
            <a:r>
              <a:rPr lang="en-US" altLang="zh-CN" sz="2000" b="1" dirty="0" smtClean="0">
                <a:latin typeface="Times New Roman" pitchFamily="18" charset="0"/>
                <a:cs typeface="Times New Roman" pitchFamily="18" charset="0"/>
              </a:rPr>
              <a:t>skeletal muscles</a:t>
            </a:r>
            <a:endParaRPr lang="zh-CN" altLang="en-US" sz="2000" b="1" dirty="0">
              <a:latin typeface="Times New Roman" pitchFamily="18" charset="0"/>
              <a:cs typeface="Times New Roman" pitchFamily="18" charset="0"/>
            </a:endParaRPr>
          </a:p>
          <a:p>
            <a:pPr>
              <a:lnSpc>
                <a:spcPct val="110000"/>
              </a:lnSpc>
              <a:buNone/>
            </a:pPr>
            <a:r>
              <a:rPr lang="zh-CN" altLang="en-US" sz="2000" b="1" dirty="0" smtClean="0"/>
              <a:t>锥体</a:t>
            </a:r>
            <a:r>
              <a:rPr lang="zh-CN" altLang="en-US" sz="2000" b="1" dirty="0"/>
              <a:t>外系 </a:t>
            </a:r>
            <a:r>
              <a:rPr lang="en-US" altLang="zh-CN" sz="2000" b="1" dirty="0" err="1" smtClean="0">
                <a:latin typeface="Times New Roman" pitchFamily="18" charset="0"/>
                <a:cs typeface="Times New Roman" pitchFamily="18" charset="0"/>
              </a:rPr>
              <a:t>Extrapyramidal</a:t>
            </a:r>
            <a:r>
              <a:rPr lang="en-US" altLang="zh-CN" sz="2000" b="1" dirty="0" smtClean="0">
                <a:latin typeface="Times New Roman" pitchFamily="18" charset="0"/>
                <a:cs typeface="Times New Roman" pitchFamily="18" charset="0"/>
              </a:rPr>
              <a:t> </a:t>
            </a:r>
            <a:r>
              <a:rPr lang="en-US" altLang="zh-CN" sz="2000" b="1" dirty="0">
                <a:latin typeface="Times New Roman" pitchFamily="18" charset="0"/>
                <a:cs typeface="Times New Roman" pitchFamily="18" charset="0"/>
              </a:rPr>
              <a:t>system</a:t>
            </a:r>
            <a:r>
              <a:rPr lang="zh-CN" altLang="en-US" sz="2000" b="1" dirty="0" smtClean="0"/>
              <a:t>：除锥体系以外的与躯体运动有关的传导通路统称为锥体外系。与调节</a:t>
            </a:r>
            <a:r>
              <a:rPr lang="zh-CN" altLang="en-US" sz="2000" b="1" dirty="0"/>
              <a:t>肌紧张、肌群协调性运动</a:t>
            </a:r>
            <a:r>
              <a:rPr lang="zh-CN" altLang="en-US" sz="2000" b="1" dirty="0" smtClean="0"/>
              <a:t>有关</a:t>
            </a:r>
            <a:endParaRPr lang="en-US" altLang="zh-CN" sz="2000" b="1" dirty="0" smtClean="0"/>
          </a:p>
          <a:p>
            <a:pPr>
              <a:lnSpc>
                <a:spcPct val="110000"/>
              </a:lnSpc>
              <a:buNone/>
            </a:pPr>
            <a:r>
              <a:rPr lang="en-US" altLang="zh-CN" sz="2000" b="1" dirty="0" smtClean="0">
                <a:latin typeface="Times New Roman" pitchFamily="18" charset="0"/>
                <a:cs typeface="Times New Roman" pitchFamily="18" charset="0"/>
              </a:rPr>
              <a:t>     Regulating  muscle tension and muscle coordination.</a:t>
            </a:r>
            <a:endParaRPr lang="zh-CN" altLang="en-US" sz="2000" b="1" dirty="0">
              <a:latin typeface="Times New Roman" pitchFamily="18" charset="0"/>
              <a:cs typeface="Times New Roman"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3"/>
          <p:cNvSpPr>
            <a:spLocks noGrp="1" noChangeArrowheads="1"/>
          </p:cNvSpPr>
          <p:nvPr>
            <p:ph type="title"/>
          </p:nvPr>
        </p:nvSpPr>
        <p:spPr>
          <a:xfrm>
            <a:off x="1132780" y="476673"/>
            <a:ext cx="8119740" cy="1224136"/>
          </a:xfrm>
        </p:spPr>
        <p:txBody>
          <a:bodyPr>
            <a:normAutofit/>
          </a:bodyPr>
          <a:lstStyle/>
          <a:p>
            <a:r>
              <a:rPr lang="zh-CN" altLang="en-US" sz="2400" b="1" dirty="0" smtClean="0">
                <a:solidFill>
                  <a:schemeClr val="tx1"/>
                </a:solidFill>
                <a:latin typeface="Times New Roman" pitchFamily="18" charset="0"/>
                <a:cs typeface="Times New Roman" pitchFamily="18" charset="0"/>
              </a:rPr>
              <a:t>基底神经节</a:t>
            </a:r>
            <a:r>
              <a:rPr lang="zh-CN" altLang="en-US" sz="2400" b="1" dirty="0">
                <a:solidFill>
                  <a:schemeClr val="tx1"/>
                </a:solidFill>
                <a:latin typeface="Times New Roman" pitchFamily="18" charset="0"/>
                <a:cs typeface="Times New Roman" pitchFamily="18" charset="0"/>
              </a:rPr>
              <a:t>的运动调节功能</a:t>
            </a:r>
            <a:r>
              <a:rPr lang="en-US" altLang="zh-CN" sz="2400" b="1" dirty="0">
                <a:solidFill>
                  <a:schemeClr val="tx1"/>
                </a:solidFill>
                <a:latin typeface="Times New Roman" pitchFamily="18" charset="0"/>
                <a:cs typeface="Times New Roman" pitchFamily="18" charset="0"/>
              </a:rPr>
              <a:t/>
            </a:r>
            <a:br>
              <a:rPr lang="en-US" altLang="zh-CN" sz="2400" b="1" dirty="0">
                <a:solidFill>
                  <a:schemeClr val="tx1"/>
                </a:solidFill>
                <a:latin typeface="Times New Roman" pitchFamily="18" charset="0"/>
                <a:cs typeface="Times New Roman" pitchFamily="18" charset="0"/>
              </a:rPr>
            </a:br>
            <a:r>
              <a:rPr lang="en-US" altLang="zh-CN" sz="2400" b="1" dirty="0" smtClean="0">
                <a:solidFill>
                  <a:schemeClr val="tx1"/>
                </a:solidFill>
                <a:latin typeface="Times New Roman" pitchFamily="18" charset="0"/>
                <a:cs typeface="Times New Roman" pitchFamily="18" charset="0"/>
              </a:rPr>
              <a:t> Motor </a:t>
            </a:r>
            <a:r>
              <a:rPr lang="en-US" altLang="zh-CN" sz="2400" b="1" dirty="0">
                <a:solidFill>
                  <a:schemeClr val="tx1"/>
                </a:solidFill>
                <a:latin typeface="Times New Roman" pitchFamily="18" charset="0"/>
                <a:cs typeface="Times New Roman" pitchFamily="18" charset="0"/>
              </a:rPr>
              <a:t>regulation of basal </a:t>
            </a:r>
            <a:r>
              <a:rPr lang="en-US" altLang="zh-CN" sz="2400" b="1" dirty="0" smtClean="0">
                <a:solidFill>
                  <a:schemeClr val="tx1"/>
                </a:solidFill>
                <a:latin typeface="Times New Roman" pitchFamily="18" charset="0"/>
                <a:cs typeface="Times New Roman" pitchFamily="18" charset="0"/>
              </a:rPr>
              <a:t>nucleus</a:t>
            </a:r>
            <a:endParaRPr lang="zh-CN" altLang="zh-CN" sz="2400" b="1" dirty="0">
              <a:solidFill>
                <a:schemeClr val="tx1"/>
              </a:solidFill>
              <a:latin typeface="Times New Roman" pitchFamily="18" charset="0"/>
              <a:cs typeface="Times New Roman" pitchFamily="18" charset="0"/>
            </a:endParaRPr>
          </a:p>
        </p:txBody>
      </p:sp>
      <p:sp>
        <p:nvSpPr>
          <p:cNvPr id="32771" name="Rectangle 2"/>
          <p:cNvSpPr>
            <a:spLocks noGrp="1" noChangeArrowheads="1"/>
          </p:cNvSpPr>
          <p:nvPr>
            <p:ph type="body" sz="half" idx="1"/>
          </p:nvPr>
        </p:nvSpPr>
        <p:spPr>
          <a:xfrm>
            <a:off x="899592" y="2060848"/>
            <a:ext cx="4680520" cy="3394720"/>
          </a:xfrm>
        </p:spPr>
        <p:txBody>
          <a:bodyPr>
            <a:normAutofit lnSpcReduction="10000"/>
          </a:bodyPr>
          <a:lstStyle/>
          <a:p>
            <a:pPr eaLnBrk="1" hangingPunct="1">
              <a:lnSpc>
                <a:spcPct val="110000"/>
              </a:lnSpc>
              <a:buFont typeface="Wingdings" pitchFamily="2" charset="2"/>
              <a:buNone/>
            </a:pPr>
            <a:endParaRPr lang="zh-CN" altLang="en-US" sz="2800" b="1" dirty="0">
              <a:solidFill>
                <a:schemeClr val="hlink"/>
              </a:solidFill>
            </a:endParaRPr>
          </a:p>
          <a:p>
            <a:pPr eaLnBrk="1" hangingPunct="1">
              <a:lnSpc>
                <a:spcPct val="110000"/>
              </a:lnSpc>
              <a:buFont typeface="Wingdings" pitchFamily="2" charset="2"/>
              <a:buNone/>
            </a:pPr>
            <a:r>
              <a:rPr lang="zh-CN" altLang="zh-CN" sz="2000" b="1" dirty="0"/>
              <a:t>        </a:t>
            </a:r>
            <a:r>
              <a:rPr lang="zh-CN" altLang="en-US" sz="2000" b="1" dirty="0"/>
              <a:t>对随意运动的产生和稳定、肌紧张的调节、本体感受器传入冲动信息的处理都有关系。</a:t>
            </a:r>
          </a:p>
          <a:p>
            <a:pPr eaLnBrk="1" hangingPunct="1">
              <a:lnSpc>
                <a:spcPct val="110000"/>
              </a:lnSpc>
              <a:buFont typeface="Wingdings" pitchFamily="2" charset="2"/>
              <a:buNone/>
            </a:pPr>
            <a:r>
              <a:rPr lang="zh-CN" altLang="zh-CN" sz="2000" b="1" dirty="0"/>
              <a:t>        </a:t>
            </a:r>
            <a:r>
              <a:rPr lang="zh-CN" altLang="en-US" sz="2000" b="1" dirty="0"/>
              <a:t>基底神经节损伤后的主要表现为肌紧张的异常，可分为两大类：</a:t>
            </a:r>
          </a:p>
          <a:p>
            <a:pPr eaLnBrk="1" hangingPunct="1">
              <a:lnSpc>
                <a:spcPct val="110000"/>
              </a:lnSpc>
              <a:buFont typeface="Wingdings" pitchFamily="2" charset="2"/>
              <a:buNone/>
            </a:pPr>
            <a:r>
              <a:rPr lang="zh-CN" altLang="zh-CN" sz="2000" b="1" dirty="0"/>
              <a:t>    </a:t>
            </a:r>
            <a:r>
              <a:rPr lang="zh-CN" altLang="zh-CN" sz="2000" b="1" dirty="0">
                <a:solidFill>
                  <a:srgbClr val="0000FF"/>
                </a:solidFill>
              </a:rPr>
              <a:t>      </a:t>
            </a:r>
            <a:r>
              <a:rPr lang="zh-CN" altLang="en-US" sz="2000" b="1" dirty="0">
                <a:solidFill>
                  <a:srgbClr val="0000FF"/>
                </a:solidFill>
              </a:rPr>
              <a:t>肌紧张亢进</a:t>
            </a:r>
          </a:p>
          <a:p>
            <a:pPr eaLnBrk="1" hangingPunct="1">
              <a:lnSpc>
                <a:spcPct val="110000"/>
              </a:lnSpc>
              <a:buFont typeface="Wingdings" pitchFamily="2" charset="2"/>
              <a:buNone/>
            </a:pPr>
            <a:r>
              <a:rPr lang="zh-CN" altLang="zh-CN" sz="2000" b="1" dirty="0">
                <a:solidFill>
                  <a:srgbClr val="0000FF"/>
                </a:solidFill>
              </a:rPr>
              <a:t>          </a:t>
            </a:r>
            <a:r>
              <a:rPr lang="zh-CN" altLang="en-US" sz="2000" b="1" dirty="0">
                <a:solidFill>
                  <a:srgbClr val="0000FF"/>
                </a:solidFill>
              </a:rPr>
              <a:t>肌紧张减退、运动过多的低张力综合症</a:t>
            </a:r>
          </a:p>
        </p:txBody>
      </p:sp>
      <p:graphicFrame>
        <p:nvGraphicFramePr>
          <p:cNvPr id="32770" name="Object 4"/>
          <p:cNvGraphicFramePr>
            <a:graphicFrameLocks noGrp="1" noChangeAspect="1"/>
          </p:cNvGraphicFramePr>
          <p:nvPr>
            <p:ph sz="half" idx="2"/>
          </p:nvPr>
        </p:nvGraphicFramePr>
        <p:xfrm>
          <a:off x="5486400" y="2514600"/>
          <a:ext cx="3295650" cy="2879725"/>
        </p:xfrm>
        <a:graphic>
          <a:graphicData uri="http://schemas.openxmlformats.org/presentationml/2006/ole">
            <p:oleObj spid="_x0000_s80898" r:id="rId3" imgW="11696700" imgH="10220325" progId="">
              <p:embed/>
            </p:oleObj>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4"/>
          <p:cNvSpPr>
            <a:spLocks noGrp="1" noChangeArrowheads="1"/>
          </p:cNvSpPr>
          <p:nvPr>
            <p:ph type="title"/>
          </p:nvPr>
        </p:nvSpPr>
        <p:spPr/>
        <p:txBody>
          <a:bodyPr/>
          <a:lstStyle/>
          <a:p>
            <a:pPr>
              <a:buNone/>
            </a:pPr>
            <a:r>
              <a:rPr lang="zh-CN" altLang="en-US" sz="2800" b="1" dirty="0" smtClean="0">
                <a:latin typeface="Times New Roman" pitchFamily="18" charset="0"/>
                <a:cs typeface="Times New Roman" pitchFamily="18" charset="0"/>
              </a:rPr>
              <a:t>四、小脑的运动调节功能</a:t>
            </a:r>
            <a:r>
              <a:rPr lang="en-US" altLang="zh-CN" sz="2800" b="1" dirty="0" smtClean="0">
                <a:latin typeface="Times New Roman" pitchFamily="18" charset="0"/>
                <a:cs typeface="Times New Roman" pitchFamily="18" charset="0"/>
              </a:rPr>
              <a:t/>
            </a:r>
            <a:br>
              <a:rPr lang="en-US" altLang="zh-CN" sz="2800" b="1" dirty="0" smtClean="0">
                <a:latin typeface="Times New Roman" pitchFamily="18" charset="0"/>
                <a:cs typeface="Times New Roman" pitchFamily="18" charset="0"/>
              </a:rPr>
            </a:br>
            <a:r>
              <a:rPr lang="en-US" altLang="zh-CN" sz="2800" b="1" dirty="0" smtClean="0">
                <a:latin typeface="Times New Roman" pitchFamily="18" charset="0"/>
                <a:cs typeface="Times New Roman" pitchFamily="18" charset="0"/>
              </a:rPr>
              <a:t>Motor regulation of cerebellum</a:t>
            </a:r>
            <a:endParaRPr lang="zh-CN" altLang="zh-CN" sz="2800" dirty="0">
              <a:latin typeface="Times New Roman" pitchFamily="18" charset="0"/>
              <a:cs typeface="Times New Roman" pitchFamily="18" charset="0"/>
            </a:endParaRPr>
          </a:p>
        </p:txBody>
      </p:sp>
      <p:sp>
        <p:nvSpPr>
          <p:cNvPr id="33796" name="Rectangle 2"/>
          <p:cNvSpPr>
            <a:spLocks noGrp="1" noChangeArrowheads="1"/>
          </p:cNvSpPr>
          <p:nvPr>
            <p:ph type="body" sz="half" idx="1"/>
          </p:nvPr>
        </p:nvSpPr>
        <p:spPr>
          <a:xfrm>
            <a:off x="1184275" y="2017713"/>
            <a:ext cx="7731125" cy="4114800"/>
          </a:xfrm>
        </p:spPr>
        <p:txBody>
          <a:bodyPr/>
          <a:lstStyle/>
          <a:p>
            <a:pPr eaLnBrk="1" hangingPunct="1">
              <a:buFont typeface="Wingdings" pitchFamily="2" charset="2"/>
              <a:buNone/>
            </a:pPr>
            <a:r>
              <a:rPr lang="zh-CN" altLang="en-US" sz="2400" b="1" dirty="0" smtClean="0"/>
              <a:t>主要</a:t>
            </a:r>
            <a:r>
              <a:rPr lang="zh-CN" altLang="en-US" sz="2400" b="1" dirty="0"/>
              <a:t>功能：维持身体平衡、调节肌紧张和协调随意运动。</a:t>
            </a:r>
          </a:p>
          <a:p>
            <a:pPr>
              <a:buNone/>
            </a:pPr>
            <a:r>
              <a:rPr lang="en-US" altLang="zh-CN" sz="2400" b="1" dirty="0" smtClean="0">
                <a:latin typeface="Times New Roman" pitchFamily="18" charset="0"/>
                <a:cs typeface="Times New Roman" pitchFamily="18" charset="0"/>
              </a:rPr>
              <a:t>       Maintain body balance, regulate muscle tension and coordinate voluntary movement.</a:t>
            </a:r>
            <a:endParaRPr lang="zh-CN" altLang="zh-CN" sz="2400" b="1" dirty="0">
              <a:latin typeface="Times New Roman" pitchFamily="18" charset="0"/>
              <a:cs typeface="Times New Roman" pitchFamily="18" charset="0"/>
            </a:endParaRPr>
          </a:p>
        </p:txBody>
      </p:sp>
      <p:graphicFrame>
        <p:nvGraphicFramePr>
          <p:cNvPr id="33794" name="Object 3"/>
          <p:cNvGraphicFramePr>
            <a:graphicFrameLocks noGrp="1" noChangeAspect="1"/>
          </p:cNvGraphicFramePr>
          <p:nvPr>
            <p:ph sz="quarter" idx="2"/>
          </p:nvPr>
        </p:nvGraphicFramePr>
        <p:xfrm>
          <a:off x="1524000" y="3733800"/>
          <a:ext cx="2487613" cy="2519363"/>
        </p:xfrm>
        <a:graphic>
          <a:graphicData uri="http://schemas.openxmlformats.org/presentationml/2006/ole">
            <p:oleObj spid="_x0000_s81922" r:id="rId3" imgW="9153525" imgH="9267825" progId="">
              <p:embed/>
            </p:oleObj>
          </a:graphicData>
        </a:graphic>
      </p:graphicFrame>
      <p:graphicFrame>
        <p:nvGraphicFramePr>
          <p:cNvPr id="33795" name="Object 5"/>
          <p:cNvGraphicFramePr>
            <a:graphicFrameLocks noGrp="1" noChangeAspect="1"/>
          </p:cNvGraphicFramePr>
          <p:nvPr>
            <p:ph sz="quarter" idx="3"/>
          </p:nvPr>
        </p:nvGraphicFramePr>
        <p:xfrm>
          <a:off x="4648200" y="3505200"/>
          <a:ext cx="3930650" cy="2698750"/>
        </p:xfrm>
        <a:graphic>
          <a:graphicData uri="http://schemas.openxmlformats.org/presentationml/2006/ole">
            <p:oleObj spid="_x0000_s81923" r:id="rId4" imgW="15411450" imgH="10582275" progId="">
              <p:embed/>
            </p:oleObj>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179512" y="214313"/>
            <a:ext cx="8764463" cy="1462087"/>
          </a:xfrm>
        </p:spPr>
        <p:txBody>
          <a:bodyPr>
            <a:noAutofit/>
          </a:bodyPr>
          <a:lstStyle/>
          <a:p>
            <a:r>
              <a:rPr lang="zh-CN" altLang="en-US" sz="2800" b="1" dirty="0" smtClean="0">
                <a:solidFill>
                  <a:srgbClr val="002060"/>
                </a:solidFill>
                <a:latin typeface="黑体" pitchFamily="49" charset="-122"/>
                <a:ea typeface="黑体" pitchFamily="49" charset="-122"/>
              </a:rPr>
              <a:t>五、 自主神经系统</a:t>
            </a:r>
            <a:r>
              <a:rPr lang="zh-CN" altLang="en-US" sz="2800" b="1" dirty="0">
                <a:solidFill>
                  <a:srgbClr val="002060"/>
                </a:solidFill>
                <a:latin typeface="黑体" pitchFamily="49" charset="-122"/>
                <a:ea typeface="黑体" pitchFamily="49" charset="-122"/>
              </a:rPr>
              <a:t>对内脏活动的</a:t>
            </a:r>
            <a:r>
              <a:rPr lang="zh-CN" altLang="en-US" sz="2800" b="1" dirty="0" smtClean="0">
                <a:solidFill>
                  <a:srgbClr val="002060"/>
                </a:solidFill>
                <a:latin typeface="黑体" pitchFamily="49" charset="-122"/>
                <a:ea typeface="黑体" pitchFamily="49" charset="-122"/>
              </a:rPr>
              <a:t>调节</a:t>
            </a:r>
            <a:r>
              <a:rPr lang="en-US" altLang="zh-CN" sz="2800" b="1" dirty="0" smtClean="0">
                <a:solidFill>
                  <a:srgbClr val="002060"/>
                </a:solidFill>
                <a:latin typeface="黑体" pitchFamily="49" charset="-122"/>
                <a:ea typeface="黑体" pitchFamily="49" charset="-122"/>
              </a:rPr>
              <a:t/>
            </a:r>
            <a:br>
              <a:rPr lang="en-US" altLang="zh-CN" sz="2800" b="1" dirty="0" smtClean="0">
                <a:solidFill>
                  <a:srgbClr val="002060"/>
                </a:solidFill>
                <a:latin typeface="黑体" pitchFamily="49" charset="-122"/>
                <a:ea typeface="黑体" pitchFamily="49" charset="-122"/>
              </a:rPr>
            </a:br>
            <a:r>
              <a:rPr lang="en-US" altLang="zh-CN" sz="2400" b="1" dirty="0" smtClean="0">
                <a:solidFill>
                  <a:srgbClr val="002060"/>
                </a:solidFill>
                <a:latin typeface="Times New Roman" pitchFamily="18" charset="0"/>
                <a:cs typeface="Times New Roman" pitchFamily="18" charset="0"/>
              </a:rPr>
              <a:t>Regulation </a:t>
            </a:r>
            <a:r>
              <a:rPr lang="en-US" altLang="zh-CN" sz="2400" b="1" dirty="0">
                <a:solidFill>
                  <a:srgbClr val="002060"/>
                </a:solidFill>
                <a:latin typeface="Times New Roman" pitchFamily="18" charset="0"/>
                <a:cs typeface="Times New Roman" pitchFamily="18" charset="0"/>
              </a:rPr>
              <a:t>of autonomic nervous system on visceral activity</a:t>
            </a:r>
            <a:endParaRPr lang="zh-CN" altLang="en-US" sz="2400" b="1" dirty="0">
              <a:solidFill>
                <a:srgbClr val="002060"/>
              </a:solidFill>
              <a:latin typeface="Times New Roman" pitchFamily="18" charset="0"/>
              <a:ea typeface="黑体" pitchFamily="49" charset="-122"/>
              <a:cs typeface="Times New Roman" pitchFamily="18" charset="0"/>
            </a:endParaRPr>
          </a:p>
        </p:txBody>
      </p:sp>
      <p:sp>
        <p:nvSpPr>
          <p:cNvPr id="129027" name="Rectangle 3"/>
          <p:cNvSpPr>
            <a:spLocks noGrp="1" noChangeArrowheads="1"/>
          </p:cNvSpPr>
          <p:nvPr>
            <p:ph idx="1"/>
          </p:nvPr>
        </p:nvSpPr>
        <p:spPr>
          <a:xfrm>
            <a:off x="251520" y="1844824"/>
            <a:ext cx="8712968" cy="4589653"/>
          </a:xfrm>
        </p:spPr>
        <p:txBody>
          <a:bodyPr>
            <a:normAutofit/>
          </a:bodyPr>
          <a:lstStyle/>
          <a:p>
            <a:pPr>
              <a:lnSpc>
                <a:spcPct val="110000"/>
              </a:lnSpc>
              <a:buNone/>
            </a:pPr>
            <a:r>
              <a:rPr lang="en-US" altLang="zh-CN" sz="2600" b="1" dirty="0" smtClean="0">
                <a:solidFill>
                  <a:schemeClr val="hlink"/>
                </a:solidFill>
              </a:rPr>
              <a:t>1</a:t>
            </a:r>
            <a:r>
              <a:rPr lang="zh-CN" altLang="en-US" sz="2600" b="1" dirty="0" smtClean="0">
                <a:solidFill>
                  <a:schemeClr val="hlink"/>
                </a:solidFill>
              </a:rPr>
              <a:t>、</a:t>
            </a:r>
            <a:r>
              <a:rPr lang="zh-CN" altLang="en-US" sz="2600" b="1" dirty="0">
                <a:solidFill>
                  <a:schemeClr val="hlink"/>
                </a:solidFill>
              </a:rPr>
              <a:t>自主神经系统的主要功能特征</a:t>
            </a:r>
            <a:endParaRPr lang="en-US" altLang="zh-CN" sz="2600" b="1" dirty="0">
              <a:solidFill>
                <a:schemeClr val="hlink"/>
              </a:solidFill>
            </a:endParaRPr>
          </a:p>
          <a:p>
            <a:pPr>
              <a:lnSpc>
                <a:spcPct val="110000"/>
              </a:lnSpc>
              <a:buNone/>
            </a:pPr>
            <a:r>
              <a:rPr lang="en-US" altLang="zh-CN" sz="2400" b="1" dirty="0" smtClean="0">
                <a:solidFill>
                  <a:schemeClr val="hlink"/>
                </a:solidFill>
                <a:latin typeface="Times New Roman" pitchFamily="18" charset="0"/>
                <a:cs typeface="Times New Roman" pitchFamily="18" charset="0"/>
              </a:rPr>
              <a:t>    Functional </a:t>
            </a:r>
            <a:r>
              <a:rPr lang="en-US" altLang="zh-CN" sz="2400" b="1" dirty="0">
                <a:solidFill>
                  <a:schemeClr val="hlink"/>
                </a:solidFill>
                <a:latin typeface="Times New Roman" pitchFamily="18" charset="0"/>
                <a:cs typeface="Times New Roman" pitchFamily="18" charset="0"/>
              </a:rPr>
              <a:t>characteristics of autonomic nervous </a:t>
            </a:r>
            <a:r>
              <a:rPr lang="en-US" altLang="zh-CN" sz="2400" b="1" dirty="0" smtClean="0">
                <a:solidFill>
                  <a:schemeClr val="hlink"/>
                </a:solidFill>
                <a:latin typeface="Times New Roman" pitchFamily="18" charset="0"/>
                <a:cs typeface="Times New Roman" pitchFamily="18" charset="0"/>
              </a:rPr>
              <a:t>system</a:t>
            </a:r>
          </a:p>
          <a:p>
            <a:pPr>
              <a:lnSpc>
                <a:spcPct val="110000"/>
              </a:lnSpc>
              <a:buNone/>
            </a:pPr>
            <a:endParaRPr lang="zh-CN" altLang="en-US" sz="2400" b="1" dirty="0">
              <a:solidFill>
                <a:schemeClr val="hlink"/>
              </a:solidFill>
            </a:endParaRPr>
          </a:p>
          <a:p>
            <a:pPr>
              <a:lnSpc>
                <a:spcPct val="110000"/>
              </a:lnSpc>
            </a:pPr>
            <a:r>
              <a:rPr lang="zh-CN" altLang="en-US" sz="2400" b="1" dirty="0" smtClean="0">
                <a:latin typeface="Times New Roman" pitchFamily="18" charset="0"/>
                <a:cs typeface="Times New Roman" pitchFamily="18" charset="0"/>
              </a:rPr>
              <a:t>紧张</a:t>
            </a:r>
            <a:r>
              <a:rPr lang="zh-CN" altLang="en-US" sz="2400" b="1" dirty="0">
                <a:latin typeface="Times New Roman" pitchFamily="18" charset="0"/>
                <a:cs typeface="Times New Roman" pitchFamily="18" charset="0"/>
              </a:rPr>
              <a:t>性活动 </a:t>
            </a:r>
            <a:r>
              <a:rPr lang="en-US" altLang="zh-CN" sz="2400" b="1" dirty="0" smtClean="0">
                <a:latin typeface="Times New Roman" pitchFamily="18" charset="0"/>
                <a:cs typeface="Times New Roman" pitchFamily="18" charset="0"/>
              </a:rPr>
              <a:t>Tension </a:t>
            </a:r>
            <a:r>
              <a:rPr lang="en-US" altLang="zh-CN" sz="2400" b="1" dirty="0">
                <a:latin typeface="Times New Roman" pitchFamily="18" charset="0"/>
                <a:cs typeface="Times New Roman" pitchFamily="18" charset="0"/>
              </a:rPr>
              <a:t>activity</a:t>
            </a:r>
            <a:r>
              <a:rPr lang="zh-CN" altLang="en-US" sz="2400" b="1" dirty="0">
                <a:latin typeface="Times New Roman" pitchFamily="18" charset="0"/>
                <a:cs typeface="Times New Roman" pitchFamily="18" charset="0"/>
              </a:rPr>
              <a:t>；</a:t>
            </a:r>
          </a:p>
          <a:p>
            <a:pPr>
              <a:lnSpc>
                <a:spcPct val="110000"/>
              </a:lnSpc>
            </a:pPr>
            <a:r>
              <a:rPr lang="zh-CN" altLang="en-US" sz="2400" b="1" dirty="0" smtClean="0">
                <a:latin typeface="Times New Roman" pitchFamily="18" charset="0"/>
                <a:cs typeface="Times New Roman" pitchFamily="18" charset="0"/>
              </a:rPr>
              <a:t>双重</a:t>
            </a:r>
            <a:r>
              <a:rPr lang="zh-CN" altLang="en-US" sz="2400" b="1" dirty="0">
                <a:latin typeface="Times New Roman" pitchFamily="18" charset="0"/>
                <a:cs typeface="Times New Roman" pitchFamily="18" charset="0"/>
              </a:rPr>
              <a:t>支配和互相</a:t>
            </a:r>
            <a:r>
              <a:rPr lang="zh-CN" altLang="en-US" sz="2400" b="1" dirty="0" smtClean="0">
                <a:latin typeface="Times New Roman" pitchFamily="18" charset="0"/>
                <a:cs typeface="Times New Roman" pitchFamily="18" charset="0"/>
              </a:rPr>
              <a:t>拮抗</a:t>
            </a:r>
            <a:r>
              <a:rPr lang="en-US" altLang="zh-CN" sz="2400" b="1" dirty="0" smtClean="0">
                <a:latin typeface="Times New Roman" pitchFamily="18" charset="0"/>
                <a:cs typeface="Times New Roman" pitchFamily="18" charset="0"/>
              </a:rPr>
              <a:t>Dual </a:t>
            </a:r>
            <a:r>
              <a:rPr lang="en-US" altLang="zh-CN" sz="2400" b="1" dirty="0">
                <a:latin typeface="Times New Roman" pitchFamily="18" charset="0"/>
                <a:cs typeface="Times New Roman" pitchFamily="18" charset="0"/>
              </a:rPr>
              <a:t>domination and mutual antagonism</a:t>
            </a:r>
            <a:r>
              <a:rPr lang="zh-CN" altLang="en-US" sz="2400" b="1" dirty="0">
                <a:latin typeface="Times New Roman" pitchFamily="18" charset="0"/>
                <a:cs typeface="Times New Roman" pitchFamily="18" charset="0"/>
              </a:rPr>
              <a:t>；</a:t>
            </a:r>
          </a:p>
          <a:p>
            <a:pPr>
              <a:lnSpc>
                <a:spcPct val="110000"/>
              </a:lnSpc>
            </a:pPr>
            <a:r>
              <a:rPr lang="zh-CN" altLang="en-US" sz="2400" b="1" dirty="0" smtClean="0">
                <a:latin typeface="Times New Roman" pitchFamily="18" charset="0"/>
                <a:cs typeface="Times New Roman" pitchFamily="18" charset="0"/>
              </a:rPr>
              <a:t>效应器</a:t>
            </a:r>
            <a:r>
              <a:rPr lang="zh-CN" altLang="en-US" sz="2400" b="1" dirty="0">
                <a:latin typeface="Times New Roman" pitchFamily="18" charset="0"/>
                <a:cs typeface="Times New Roman" pitchFamily="18" charset="0"/>
              </a:rPr>
              <a:t>功能状态的</a:t>
            </a:r>
            <a:r>
              <a:rPr lang="zh-CN" altLang="en-US" sz="2400" b="1" dirty="0" smtClean="0">
                <a:latin typeface="Times New Roman" pitchFamily="18" charset="0"/>
                <a:cs typeface="Times New Roman" pitchFamily="18" charset="0"/>
              </a:rPr>
              <a:t>影响 </a:t>
            </a:r>
            <a:r>
              <a:rPr lang="en-US" altLang="zh-CN" sz="2400" b="1" dirty="0" smtClean="0">
                <a:latin typeface="Times New Roman" pitchFamily="18" charset="0"/>
                <a:cs typeface="Times New Roman" pitchFamily="18" charset="0"/>
              </a:rPr>
              <a:t>The influence of the functional state of </a:t>
            </a:r>
            <a:r>
              <a:rPr lang="en-US" altLang="zh-CN" sz="2400" b="1" dirty="0" err="1" smtClean="0">
                <a:latin typeface="Times New Roman" pitchFamily="18" charset="0"/>
                <a:cs typeface="Times New Roman" pitchFamily="18" charset="0"/>
              </a:rPr>
              <a:t>effector</a:t>
            </a:r>
            <a:endParaRPr lang="en-US" altLang="zh-CN" sz="2400" b="1" dirty="0">
              <a:latin typeface="Times New Roman" pitchFamily="18" charset="0"/>
              <a:cs typeface="Times New Roman" pitchFamily="18" charset="0"/>
            </a:endParaRPr>
          </a:p>
          <a:p>
            <a:pPr>
              <a:lnSpc>
                <a:spcPct val="110000"/>
              </a:lnSpc>
            </a:pPr>
            <a:r>
              <a:rPr lang="zh-CN" altLang="en-US" sz="2400" b="1" dirty="0" smtClean="0">
                <a:latin typeface="Times New Roman" pitchFamily="18" charset="0"/>
                <a:cs typeface="Times New Roman" pitchFamily="18" charset="0"/>
              </a:rPr>
              <a:t>对</a:t>
            </a:r>
            <a:r>
              <a:rPr lang="zh-CN" altLang="en-US" sz="2400" b="1" dirty="0">
                <a:latin typeface="Times New Roman" pitchFamily="18" charset="0"/>
                <a:cs typeface="Times New Roman" pitchFamily="18" charset="0"/>
              </a:rPr>
              <a:t>整体生理功能调节的意义 </a:t>
            </a:r>
            <a:r>
              <a:rPr lang="en-US" altLang="zh-CN" sz="2400" b="1" dirty="0" smtClean="0">
                <a:latin typeface="Times New Roman" pitchFamily="18" charset="0"/>
                <a:cs typeface="Times New Roman" pitchFamily="18" charset="0"/>
              </a:rPr>
              <a:t>The </a:t>
            </a:r>
            <a:r>
              <a:rPr lang="en-US" altLang="zh-CN" sz="2400" b="1" dirty="0">
                <a:latin typeface="Times New Roman" pitchFamily="18" charset="0"/>
                <a:cs typeface="Times New Roman" pitchFamily="18" charset="0"/>
              </a:rPr>
              <a:t>significance of the regulation </a:t>
            </a:r>
            <a:r>
              <a:rPr lang="en-US" altLang="zh-CN" sz="2400" b="1" dirty="0" smtClean="0">
                <a:latin typeface="Times New Roman" pitchFamily="18" charset="0"/>
                <a:cs typeface="Times New Roman" pitchFamily="18" charset="0"/>
              </a:rPr>
              <a:t>to </a:t>
            </a:r>
            <a:r>
              <a:rPr lang="en-US" altLang="zh-CN" sz="2400" b="1" dirty="0">
                <a:latin typeface="Times New Roman" pitchFamily="18" charset="0"/>
                <a:cs typeface="Times New Roman" pitchFamily="18" charset="0"/>
              </a:rPr>
              <a:t>the whole physiological function</a:t>
            </a:r>
            <a:endParaRPr lang="zh-CN" altLang="en-US" sz="2400" b="1" dirty="0">
              <a:latin typeface="Times New Roman" pitchFamily="18" charset="0"/>
              <a:cs typeface="Times New Roman" pitchFamily="18" charset="0"/>
            </a:endParaRPr>
          </a:p>
          <a:p>
            <a:pPr eaLnBrk="1" hangingPunct="1">
              <a:lnSpc>
                <a:spcPct val="90000"/>
              </a:lnSpc>
              <a:buFont typeface="Wingdings" pitchFamily="2" charset="2"/>
              <a:buNone/>
            </a:pPr>
            <a:endParaRPr lang="zh-CN" altLang="en-US" sz="2400" b="1"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nSpc>
                <a:spcPct val="110000"/>
              </a:lnSpc>
              <a:buNone/>
            </a:pPr>
            <a:r>
              <a:rPr lang="zh-CN" altLang="en-US" sz="2400" b="1" dirty="0" smtClean="0">
                <a:solidFill>
                  <a:schemeClr val="hlink"/>
                </a:solidFill>
                <a:latin typeface="Times New Roman" pitchFamily="18" charset="0"/>
                <a:cs typeface="Times New Roman" pitchFamily="18" charset="0"/>
              </a:rPr>
              <a:t>交感神经系统</a:t>
            </a:r>
            <a:r>
              <a:rPr lang="en-US" altLang="zh-CN" sz="2400" b="1" dirty="0" smtClean="0">
                <a:solidFill>
                  <a:schemeClr val="hlink"/>
                </a:solidFill>
                <a:latin typeface="Times New Roman" pitchFamily="18" charset="0"/>
                <a:cs typeface="Times New Roman" pitchFamily="18" charset="0"/>
              </a:rPr>
              <a:t>Sympathetic nervous system</a:t>
            </a:r>
            <a:r>
              <a:rPr lang="zh-CN" altLang="en-US" sz="2400" b="1" dirty="0" smtClean="0">
                <a:solidFill>
                  <a:schemeClr val="hlink"/>
                </a:solidFill>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促使机体迅速适应内外环境的急剧变化；</a:t>
            </a:r>
          </a:p>
          <a:p>
            <a:pPr>
              <a:lnSpc>
                <a:spcPct val="110000"/>
              </a:lnSpc>
              <a:buNone/>
            </a:pPr>
            <a:r>
              <a:rPr lang="zh-CN" altLang="en-US" sz="2400" b="1" dirty="0" smtClean="0">
                <a:solidFill>
                  <a:schemeClr val="hlink"/>
                </a:solidFill>
                <a:latin typeface="Times New Roman" pitchFamily="18" charset="0"/>
                <a:cs typeface="Times New Roman" pitchFamily="18" charset="0"/>
              </a:rPr>
              <a:t>     应急反应：交感</a:t>
            </a:r>
            <a:r>
              <a:rPr lang="zh-CN" altLang="zh-CN" sz="2400" b="1" dirty="0" smtClean="0">
                <a:solidFill>
                  <a:schemeClr val="hlink"/>
                </a:solidFill>
                <a:latin typeface="Times New Roman" pitchFamily="18" charset="0"/>
                <a:cs typeface="Times New Roman" pitchFamily="18" charset="0"/>
              </a:rPr>
              <a:t>-</a:t>
            </a:r>
            <a:r>
              <a:rPr lang="zh-CN" altLang="en-US" sz="2400" b="1" dirty="0" smtClean="0">
                <a:solidFill>
                  <a:schemeClr val="hlink"/>
                </a:solidFill>
                <a:latin typeface="Times New Roman" pitchFamily="18" charset="0"/>
                <a:cs typeface="Times New Roman" pitchFamily="18" charset="0"/>
              </a:rPr>
              <a:t>肾上腺髓质系统亢进的现象</a:t>
            </a:r>
            <a:endParaRPr lang="en-US" altLang="zh-CN" sz="2400" b="1" dirty="0" smtClean="0">
              <a:solidFill>
                <a:schemeClr val="hlink"/>
              </a:solidFill>
              <a:latin typeface="Times New Roman" pitchFamily="18" charset="0"/>
              <a:cs typeface="Times New Roman" pitchFamily="18" charset="0"/>
            </a:endParaRPr>
          </a:p>
          <a:p>
            <a:pPr>
              <a:lnSpc>
                <a:spcPct val="110000"/>
              </a:lnSpc>
              <a:buNone/>
            </a:pPr>
            <a:endParaRPr lang="zh-CN" altLang="en-US" sz="2400" b="1" dirty="0" smtClean="0">
              <a:solidFill>
                <a:schemeClr val="hlink"/>
              </a:solidFill>
              <a:latin typeface="Times New Roman" pitchFamily="18" charset="0"/>
              <a:cs typeface="Times New Roman" pitchFamily="18" charset="0"/>
            </a:endParaRPr>
          </a:p>
          <a:p>
            <a:pPr>
              <a:lnSpc>
                <a:spcPct val="110000"/>
              </a:lnSpc>
              <a:buNone/>
            </a:pPr>
            <a:r>
              <a:rPr lang="zh-CN" altLang="en-US" sz="2400" b="1" dirty="0" smtClean="0">
                <a:solidFill>
                  <a:schemeClr val="hlink"/>
                </a:solidFill>
                <a:latin typeface="Times New Roman" pitchFamily="18" charset="0"/>
                <a:cs typeface="Times New Roman" pitchFamily="18" charset="0"/>
              </a:rPr>
              <a:t>副交感神经系统</a:t>
            </a:r>
            <a:r>
              <a:rPr lang="en-US" altLang="zh-CN" sz="2400" b="1" dirty="0" smtClean="0">
                <a:solidFill>
                  <a:schemeClr val="hlink"/>
                </a:solidFill>
                <a:latin typeface="Times New Roman" pitchFamily="18" charset="0"/>
                <a:cs typeface="Times New Roman" pitchFamily="18" charset="0"/>
              </a:rPr>
              <a:t>Parasympathetic nervous system</a:t>
            </a:r>
            <a:r>
              <a:rPr lang="zh-CN" altLang="en-US" sz="2400" b="1" dirty="0" smtClean="0">
                <a:solidFill>
                  <a:schemeClr val="hlink"/>
                </a:solidFill>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保护机体、休整恢复、促进消化、积蓄能量以及加强排泄和生殖功能等方面。</a:t>
            </a:r>
          </a:p>
          <a:p>
            <a:endParaRPr lang="zh-CN" altLang="en-US" sz="2400" dirty="0">
              <a:latin typeface="Times New Roman" pitchFamily="18" charset="0"/>
              <a:cs typeface="Times New Roman"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457200" y="274638"/>
            <a:ext cx="8686800" cy="1143000"/>
          </a:xfrm>
        </p:spPr>
        <p:txBody>
          <a:bodyPr>
            <a:normAutofit fontScale="90000"/>
          </a:bodyPr>
          <a:lstStyle/>
          <a:p>
            <a:r>
              <a:rPr lang="en-US" altLang="zh-CN" sz="2800" b="1" dirty="0" smtClean="0">
                <a:solidFill>
                  <a:schemeClr val="hlink"/>
                </a:solidFill>
              </a:rPr>
              <a:t>2</a:t>
            </a:r>
            <a:r>
              <a:rPr lang="zh-CN" altLang="en-US" sz="2800" b="1" dirty="0" smtClean="0">
                <a:solidFill>
                  <a:schemeClr val="hlink"/>
                </a:solidFill>
              </a:rPr>
              <a:t>、</a:t>
            </a:r>
            <a:r>
              <a:rPr lang="zh-CN" altLang="en-US" sz="2800" b="1" dirty="0">
                <a:solidFill>
                  <a:schemeClr val="hlink"/>
                </a:solidFill>
              </a:rPr>
              <a:t>各级中枢对内脏活动的调节</a:t>
            </a:r>
            <a:r>
              <a:rPr lang="en-US" altLang="zh-CN" sz="2800" b="1" dirty="0">
                <a:solidFill>
                  <a:schemeClr val="hlink"/>
                </a:solidFill>
              </a:rPr>
              <a:t/>
            </a:r>
            <a:br>
              <a:rPr lang="en-US" altLang="zh-CN" sz="2800" b="1" dirty="0">
                <a:solidFill>
                  <a:schemeClr val="hlink"/>
                </a:solidFill>
              </a:rPr>
            </a:br>
            <a:r>
              <a:rPr lang="en-US" altLang="zh-CN" sz="2800" b="1" dirty="0" smtClean="0">
                <a:solidFill>
                  <a:schemeClr val="hlink"/>
                </a:solidFill>
              </a:rPr>
              <a:t>       </a:t>
            </a:r>
            <a:r>
              <a:rPr lang="en-US" altLang="zh-CN" sz="2800" dirty="0" smtClean="0">
                <a:solidFill>
                  <a:schemeClr val="hlink"/>
                </a:solidFill>
                <a:latin typeface="Times New Roman" pitchFamily="18" charset="0"/>
                <a:cs typeface="Times New Roman" pitchFamily="18" charset="0"/>
              </a:rPr>
              <a:t>Regulation</a:t>
            </a:r>
            <a:r>
              <a:rPr lang="en-US" altLang="zh-CN" sz="2800" dirty="0" smtClean="0">
                <a:solidFill>
                  <a:schemeClr val="hlink"/>
                </a:solidFill>
              </a:rPr>
              <a:t> </a:t>
            </a:r>
            <a:r>
              <a:rPr lang="en-US" altLang="zh-CN" sz="2800" dirty="0">
                <a:solidFill>
                  <a:schemeClr val="hlink"/>
                </a:solidFill>
              </a:rPr>
              <a:t>of </a:t>
            </a:r>
            <a:r>
              <a:rPr lang="en-US" altLang="zh-CN" sz="2800" dirty="0" smtClean="0">
                <a:solidFill>
                  <a:schemeClr val="hlink"/>
                </a:solidFill>
              </a:rPr>
              <a:t>visceral activity in central nervous system</a:t>
            </a:r>
            <a:endParaRPr lang="zh-CN" altLang="en-US" sz="2800" b="1" dirty="0">
              <a:solidFill>
                <a:schemeClr val="hlink"/>
              </a:solidFill>
            </a:endParaRPr>
          </a:p>
        </p:txBody>
      </p:sp>
      <p:sp>
        <p:nvSpPr>
          <p:cNvPr id="130051" name="Rectangle 3"/>
          <p:cNvSpPr>
            <a:spLocks noGrp="1" noChangeArrowheads="1"/>
          </p:cNvSpPr>
          <p:nvPr>
            <p:ph idx="1"/>
          </p:nvPr>
        </p:nvSpPr>
        <p:spPr>
          <a:xfrm>
            <a:off x="395536" y="1988840"/>
            <a:ext cx="8435280" cy="4525963"/>
          </a:xfrm>
        </p:spPr>
        <p:txBody>
          <a:bodyPr/>
          <a:lstStyle/>
          <a:p>
            <a:pPr>
              <a:buNone/>
            </a:pPr>
            <a:r>
              <a:rPr lang="en-US" altLang="zh-CN" sz="2400" b="1" dirty="0" smtClean="0">
                <a:solidFill>
                  <a:schemeClr val="hlink"/>
                </a:solidFill>
                <a:latin typeface="Times New Roman" pitchFamily="18" charset="0"/>
                <a:cs typeface="Times New Roman" pitchFamily="18" charset="0"/>
              </a:rPr>
              <a:t>(1)</a:t>
            </a:r>
            <a:r>
              <a:rPr lang="zh-CN" altLang="zh-CN" sz="2400" b="1" dirty="0" smtClean="0">
                <a:solidFill>
                  <a:schemeClr val="hlink"/>
                </a:solidFill>
                <a:latin typeface="Times New Roman" pitchFamily="18" charset="0"/>
                <a:cs typeface="Times New Roman" pitchFamily="18" charset="0"/>
              </a:rPr>
              <a:t>. </a:t>
            </a:r>
            <a:r>
              <a:rPr lang="zh-CN" altLang="en-US" sz="2400" b="1" dirty="0">
                <a:solidFill>
                  <a:schemeClr val="hlink"/>
                </a:solidFill>
                <a:latin typeface="Times New Roman" pitchFamily="18" charset="0"/>
                <a:cs typeface="Times New Roman" pitchFamily="18" charset="0"/>
              </a:rPr>
              <a:t>脊髓</a:t>
            </a:r>
            <a:r>
              <a:rPr lang="en-US" altLang="zh-CN" sz="2400" b="1" dirty="0">
                <a:solidFill>
                  <a:schemeClr val="hlink"/>
                </a:solidFill>
                <a:latin typeface="Times New Roman" pitchFamily="18" charset="0"/>
                <a:cs typeface="Times New Roman" pitchFamily="18" charset="0"/>
              </a:rPr>
              <a:t>spinal cord</a:t>
            </a:r>
            <a:endParaRPr lang="zh-CN" altLang="en-US" sz="2400" b="1" dirty="0">
              <a:solidFill>
                <a:schemeClr val="hlink"/>
              </a:solidFill>
              <a:latin typeface="Times New Roman" pitchFamily="18" charset="0"/>
              <a:cs typeface="Times New Roman" pitchFamily="18" charset="0"/>
            </a:endParaRPr>
          </a:p>
          <a:p>
            <a:pPr eaLnBrk="1" hangingPunct="1">
              <a:buFont typeface="Wingdings" pitchFamily="2" charset="2"/>
              <a:buNone/>
            </a:pPr>
            <a:r>
              <a:rPr lang="zh-CN" altLang="zh-CN" sz="2400" b="1" dirty="0">
                <a:latin typeface="Times New Roman" pitchFamily="18" charset="0"/>
                <a:cs typeface="Times New Roman" pitchFamily="18" charset="0"/>
              </a:rPr>
              <a:t>     </a:t>
            </a:r>
            <a:r>
              <a:rPr lang="zh-CN" altLang="en-US" sz="2400" b="1" dirty="0">
                <a:latin typeface="Times New Roman" pitchFamily="18" charset="0"/>
                <a:cs typeface="Times New Roman" pitchFamily="18" charset="0"/>
              </a:rPr>
              <a:t>脊髓是调节某些内脏活动的初级中枢</a:t>
            </a:r>
          </a:p>
          <a:p>
            <a:pPr>
              <a:buNone/>
            </a:pPr>
            <a:r>
              <a:rPr lang="en-US" altLang="zh-CN" sz="2400" b="1" dirty="0" smtClean="0">
                <a:solidFill>
                  <a:schemeClr val="hlink"/>
                </a:solidFill>
                <a:latin typeface="Times New Roman" pitchFamily="18" charset="0"/>
                <a:cs typeface="Times New Roman" pitchFamily="18" charset="0"/>
              </a:rPr>
              <a:t>(2)</a:t>
            </a:r>
            <a:r>
              <a:rPr lang="zh-CN" altLang="zh-CN" sz="2400" b="1" dirty="0" smtClean="0">
                <a:solidFill>
                  <a:schemeClr val="hlink"/>
                </a:solidFill>
                <a:latin typeface="Times New Roman" pitchFamily="18" charset="0"/>
                <a:cs typeface="Times New Roman" pitchFamily="18" charset="0"/>
              </a:rPr>
              <a:t>. </a:t>
            </a:r>
            <a:r>
              <a:rPr lang="zh-CN" altLang="en-US" sz="2400" b="1" dirty="0">
                <a:solidFill>
                  <a:schemeClr val="hlink"/>
                </a:solidFill>
                <a:latin typeface="Times New Roman" pitchFamily="18" charset="0"/>
                <a:cs typeface="Times New Roman" pitchFamily="18" charset="0"/>
              </a:rPr>
              <a:t>脑干 </a:t>
            </a:r>
            <a:r>
              <a:rPr lang="en-US" altLang="zh-CN" sz="2400" b="1" dirty="0">
                <a:solidFill>
                  <a:schemeClr val="hlink"/>
                </a:solidFill>
                <a:latin typeface="Times New Roman" pitchFamily="18" charset="0"/>
                <a:cs typeface="Times New Roman" pitchFamily="18" charset="0"/>
              </a:rPr>
              <a:t>brainstem</a:t>
            </a:r>
            <a:endParaRPr lang="zh-CN" altLang="en-US" sz="2400" b="1" dirty="0">
              <a:solidFill>
                <a:schemeClr val="hlink"/>
              </a:solidFill>
              <a:latin typeface="Times New Roman" pitchFamily="18" charset="0"/>
              <a:cs typeface="Times New Roman" pitchFamily="18" charset="0"/>
            </a:endParaRPr>
          </a:p>
          <a:p>
            <a:pPr>
              <a:buNone/>
            </a:pPr>
            <a:r>
              <a:rPr lang="zh-CN" altLang="zh-CN" sz="2400" b="1" dirty="0">
                <a:latin typeface="Times New Roman" pitchFamily="18" charset="0"/>
                <a:cs typeface="Times New Roman" pitchFamily="18" charset="0"/>
              </a:rPr>
              <a:t>     </a:t>
            </a:r>
            <a:r>
              <a:rPr lang="zh-CN" altLang="en-US" sz="2400" b="1" dirty="0">
                <a:latin typeface="Times New Roman" pitchFamily="18" charset="0"/>
                <a:cs typeface="Times New Roman" pitchFamily="18" charset="0"/>
              </a:rPr>
              <a:t>延髓 </a:t>
            </a:r>
            <a:r>
              <a:rPr lang="en-US" altLang="zh-CN" sz="2400" b="1" dirty="0">
                <a:latin typeface="Times New Roman" pitchFamily="18" charset="0"/>
                <a:cs typeface="Times New Roman" pitchFamily="18" charset="0"/>
              </a:rPr>
              <a:t>medulla oblongata</a:t>
            </a:r>
            <a:r>
              <a:rPr lang="zh-CN" altLang="en-US" sz="2400" b="1" dirty="0">
                <a:latin typeface="Times New Roman" pitchFamily="18" charset="0"/>
                <a:cs typeface="Times New Roman" pitchFamily="18" charset="0"/>
              </a:rPr>
              <a:t>：维持生命活动的基本中枢；</a:t>
            </a:r>
          </a:p>
          <a:p>
            <a:pPr>
              <a:buNone/>
            </a:pPr>
            <a:r>
              <a:rPr lang="zh-CN" altLang="zh-CN" sz="2400" b="1" dirty="0">
                <a:latin typeface="Times New Roman" pitchFamily="18" charset="0"/>
                <a:cs typeface="Times New Roman" pitchFamily="18" charset="0"/>
              </a:rPr>
              <a:t>     </a:t>
            </a:r>
            <a:r>
              <a:rPr lang="zh-CN" altLang="en-US" sz="2400" b="1" dirty="0">
                <a:latin typeface="Times New Roman" pitchFamily="18" charset="0"/>
                <a:cs typeface="Times New Roman" pitchFamily="18" charset="0"/>
              </a:rPr>
              <a:t>脑桥 </a:t>
            </a:r>
            <a:r>
              <a:rPr lang="en-US" altLang="zh-CN" sz="2400" b="1" dirty="0">
                <a:latin typeface="Times New Roman" pitchFamily="18" charset="0"/>
                <a:cs typeface="Times New Roman" pitchFamily="18" charset="0"/>
              </a:rPr>
              <a:t>pons</a:t>
            </a:r>
            <a:r>
              <a:rPr lang="zh-CN" altLang="en-US" sz="2400" b="1" dirty="0">
                <a:latin typeface="Times New Roman" pitchFamily="18" charset="0"/>
                <a:cs typeface="Times New Roman" pitchFamily="18" charset="0"/>
              </a:rPr>
              <a:t>：存在呼吸调整中枢和角膜反射中枢；</a:t>
            </a:r>
          </a:p>
          <a:p>
            <a:pPr>
              <a:buNone/>
            </a:pPr>
            <a:r>
              <a:rPr lang="zh-CN" altLang="zh-CN" sz="2400" b="1" dirty="0">
                <a:latin typeface="Times New Roman" pitchFamily="18" charset="0"/>
                <a:cs typeface="Times New Roman" pitchFamily="18" charset="0"/>
              </a:rPr>
              <a:t>     </a:t>
            </a:r>
            <a:r>
              <a:rPr lang="zh-CN" altLang="en-US" sz="2400" b="1" dirty="0">
                <a:latin typeface="Times New Roman" pitchFamily="18" charset="0"/>
                <a:cs typeface="Times New Roman" pitchFamily="18" charset="0"/>
              </a:rPr>
              <a:t>中脑</a:t>
            </a:r>
            <a:r>
              <a:rPr lang="en-US" altLang="zh-CN" sz="2400" b="1" dirty="0">
                <a:latin typeface="Times New Roman" pitchFamily="18" charset="0"/>
                <a:cs typeface="Times New Roman" pitchFamily="18" charset="0"/>
              </a:rPr>
              <a:t>mesencephalon</a:t>
            </a:r>
            <a:r>
              <a:rPr lang="zh-CN" altLang="en-US" sz="2400" b="1" dirty="0">
                <a:latin typeface="Times New Roman" pitchFamily="18" charset="0"/>
                <a:cs typeface="Times New Roman" pitchFamily="18" charset="0"/>
              </a:rPr>
              <a:t>：具有瞳孔对光反射中枢和视、听           探究反射中枢。</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endParaRPr lang="zh-CN" altLang="zh-CN"/>
          </a:p>
        </p:txBody>
      </p:sp>
      <p:sp>
        <p:nvSpPr>
          <p:cNvPr id="131075" name="Rectangle 3"/>
          <p:cNvSpPr>
            <a:spLocks noGrp="1" noChangeArrowheads="1"/>
          </p:cNvSpPr>
          <p:nvPr>
            <p:ph idx="1"/>
          </p:nvPr>
        </p:nvSpPr>
        <p:spPr>
          <a:xfrm>
            <a:off x="1187624" y="1196752"/>
            <a:ext cx="7772400" cy="4114800"/>
          </a:xfrm>
        </p:spPr>
        <p:txBody>
          <a:bodyPr/>
          <a:lstStyle/>
          <a:p>
            <a:pPr marL="457200" indent="-457200">
              <a:lnSpc>
                <a:spcPct val="110000"/>
              </a:lnSpc>
              <a:buNone/>
            </a:pPr>
            <a:r>
              <a:rPr lang="en-US" altLang="zh-CN" sz="2400" b="1" dirty="0" smtClean="0">
                <a:solidFill>
                  <a:schemeClr val="hlink"/>
                </a:solidFill>
              </a:rPr>
              <a:t>(3)</a:t>
            </a:r>
            <a:r>
              <a:rPr lang="zh-CN" altLang="en-US" sz="2400" b="1" dirty="0" smtClean="0">
                <a:solidFill>
                  <a:schemeClr val="hlink"/>
                </a:solidFill>
              </a:rPr>
              <a:t>、下丘脑 </a:t>
            </a:r>
            <a:r>
              <a:rPr lang="en-US" altLang="zh-CN" sz="2800" b="1" dirty="0" smtClean="0">
                <a:solidFill>
                  <a:schemeClr val="hlink"/>
                </a:solidFill>
                <a:latin typeface="Times New Roman" pitchFamily="18" charset="0"/>
                <a:cs typeface="Times New Roman" pitchFamily="18" charset="0"/>
              </a:rPr>
              <a:t>hypothalamus</a:t>
            </a:r>
          </a:p>
          <a:p>
            <a:pPr marL="457200" indent="-457200">
              <a:lnSpc>
                <a:spcPct val="110000"/>
              </a:lnSpc>
              <a:buNone/>
            </a:pPr>
            <a:endParaRPr lang="zh-CN" altLang="en-US" sz="2400" b="1" dirty="0">
              <a:solidFill>
                <a:schemeClr val="hlink"/>
              </a:solidFill>
            </a:endParaRPr>
          </a:p>
          <a:p>
            <a:pPr eaLnBrk="1" hangingPunct="1">
              <a:lnSpc>
                <a:spcPct val="110000"/>
              </a:lnSpc>
              <a:buFont typeface="Wingdings" pitchFamily="2" charset="2"/>
              <a:buNone/>
            </a:pPr>
            <a:r>
              <a:rPr lang="zh-CN" altLang="zh-CN" sz="2000" b="1" dirty="0"/>
              <a:t>    </a:t>
            </a:r>
            <a:r>
              <a:rPr lang="zh-CN" altLang="en-US" sz="2000" b="1" dirty="0"/>
              <a:t>下丘脑是调节内脏活动的较高级中枢。</a:t>
            </a:r>
          </a:p>
          <a:p>
            <a:pPr eaLnBrk="1" hangingPunct="1">
              <a:lnSpc>
                <a:spcPct val="110000"/>
              </a:lnSpc>
              <a:buFont typeface="Wingdings" pitchFamily="2" charset="2"/>
              <a:buNone/>
            </a:pPr>
            <a:r>
              <a:rPr lang="zh-CN" altLang="zh-CN" sz="2000" b="1" dirty="0"/>
              <a:t>    </a:t>
            </a:r>
            <a:r>
              <a:rPr lang="zh-CN" altLang="en-US" sz="2000" b="1" dirty="0"/>
              <a:t>把内脏活动和其他生理活动联系起来，调节体温、营养摄取、水平衡、内分泌、情绪反应、生物节律等生理过程。</a:t>
            </a:r>
          </a:p>
          <a:p>
            <a:pPr eaLnBrk="1" hangingPunct="1">
              <a:lnSpc>
                <a:spcPct val="110000"/>
              </a:lnSpc>
              <a:buClr>
                <a:srgbClr val="0000FF"/>
              </a:buClr>
            </a:pPr>
            <a:r>
              <a:rPr lang="zh-CN" altLang="en-US" sz="2000" b="1" dirty="0">
                <a:solidFill>
                  <a:srgbClr val="0000FF"/>
                </a:solidFill>
              </a:rPr>
              <a:t>调节体温；</a:t>
            </a:r>
          </a:p>
          <a:p>
            <a:pPr eaLnBrk="1" hangingPunct="1">
              <a:lnSpc>
                <a:spcPct val="110000"/>
              </a:lnSpc>
              <a:buClr>
                <a:srgbClr val="0000FF"/>
              </a:buClr>
            </a:pPr>
            <a:r>
              <a:rPr lang="zh-CN" altLang="en-US" sz="2000" b="1" dirty="0">
                <a:solidFill>
                  <a:srgbClr val="0000FF"/>
                </a:solidFill>
              </a:rPr>
              <a:t>调节水平衡；</a:t>
            </a:r>
          </a:p>
          <a:p>
            <a:pPr eaLnBrk="1" hangingPunct="1">
              <a:lnSpc>
                <a:spcPct val="110000"/>
              </a:lnSpc>
              <a:buClr>
                <a:srgbClr val="0000FF"/>
              </a:buClr>
            </a:pPr>
            <a:r>
              <a:rPr lang="zh-CN" altLang="en-US" sz="2000" b="1" dirty="0">
                <a:solidFill>
                  <a:srgbClr val="0000FF"/>
                </a:solidFill>
              </a:rPr>
              <a:t>调节摄食行为；</a:t>
            </a:r>
          </a:p>
          <a:p>
            <a:pPr eaLnBrk="1" hangingPunct="1">
              <a:lnSpc>
                <a:spcPct val="110000"/>
              </a:lnSpc>
              <a:buClr>
                <a:srgbClr val="0000FF"/>
              </a:buClr>
            </a:pPr>
            <a:r>
              <a:rPr lang="zh-CN" altLang="en-US" sz="2000" b="1" dirty="0">
                <a:solidFill>
                  <a:srgbClr val="0000FF"/>
                </a:solidFill>
              </a:rPr>
              <a:t>调节腺垂体功能；</a:t>
            </a:r>
          </a:p>
          <a:p>
            <a:pPr eaLnBrk="1" hangingPunct="1">
              <a:lnSpc>
                <a:spcPct val="110000"/>
              </a:lnSpc>
              <a:buClr>
                <a:srgbClr val="0000FF"/>
              </a:buClr>
            </a:pPr>
            <a:r>
              <a:rPr lang="zh-CN" altLang="en-US" sz="2000" b="1" dirty="0">
                <a:solidFill>
                  <a:srgbClr val="0000FF"/>
                </a:solidFill>
              </a:rPr>
              <a:t>调节情绪反应；</a:t>
            </a:r>
          </a:p>
          <a:p>
            <a:pPr eaLnBrk="1" hangingPunct="1">
              <a:lnSpc>
                <a:spcPct val="110000"/>
              </a:lnSpc>
              <a:buClr>
                <a:srgbClr val="0000FF"/>
              </a:buClr>
            </a:pPr>
            <a:r>
              <a:rPr lang="zh-CN" altLang="en-US" sz="2000" b="1" dirty="0">
                <a:solidFill>
                  <a:srgbClr val="0000FF"/>
                </a:solidFill>
              </a:rPr>
              <a:t>调节生物节律。</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endParaRPr lang="zh-CN" altLang="zh-CN"/>
          </a:p>
        </p:txBody>
      </p:sp>
      <p:sp>
        <p:nvSpPr>
          <p:cNvPr id="132099" name="Rectangle 3"/>
          <p:cNvSpPr>
            <a:spLocks noGrp="1" noChangeArrowheads="1"/>
          </p:cNvSpPr>
          <p:nvPr>
            <p:ph idx="1"/>
          </p:nvPr>
        </p:nvSpPr>
        <p:spPr>
          <a:xfrm>
            <a:off x="1043608" y="836712"/>
            <a:ext cx="7772400" cy="4114800"/>
          </a:xfrm>
        </p:spPr>
        <p:txBody>
          <a:bodyPr/>
          <a:lstStyle/>
          <a:p>
            <a:pPr marL="109728" indent="0">
              <a:lnSpc>
                <a:spcPct val="110000"/>
              </a:lnSpc>
              <a:buNone/>
            </a:pPr>
            <a:r>
              <a:rPr lang="en-US" altLang="zh-CN" sz="2400" b="1" dirty="0" smtClean="0">
                <a:solidFill>
                  <a:schemeClr val="hlink"/>
                </a:solidFill>
                <a:latin typeface="Times New Roman" pitchFamily="18" charset="0"/>
                <a:cs typeface="Times New Roman" pitchFamily="18" charset="0"/>
              </a:rPr>
              <a:t>(4).</a:t>
            </a:r>
            <a:r>
              <a:rPr lang="zh-CN" altLang="en-US" sz="2400" b="1" dirty="0">
                <a:solidFill>
                  <a:schemeClr val="hlink"/>
                </a:solidFill>
                <a:latin typeface="Times New Roman" pitchFamily="18" charset="0"/>
                <a:cs typeface="Times New Roman" pitchFamily="18" charset="0"/>
              </a:rPr>
              <a:t>大脑皮质对内脏活动的调节</a:t>
            </a:r>
            <a:endParaRPr lang="en-US" altLang="zh-CN" sz="2400" b="1" dirty="0">
              <a:solidFill>
                <a:schemeClr val="hlink"/>
              </a:solidFill>
              <a:latin typeface="Times New Roman" pitchFamily="18" charset="0"/>
              <a:cs typeface="Times New Roman" pitchFamily="18" charset="0"/>
            </a:endParaRPr>
          </a:p>
          <a:p>
            <a:pPr marL="109728" indent="0">
              <a:lnSpc>
                <a:spcPct val="110000"/>
              </a:lnSpc>
              <a:buNone/>
            </a:pPr>
            <a:r>
              <a:rPr lang="en-US" altLang="zh-CN" sz="2400" b="1" dirty="0">
                <a:solidFill>
                  <a:schemeClr val="hlink"/>
                </a:solidFill>
                <a:latin typeface="Times New Roman" pitchFamily="18" charset="0"/>
                <a:cs typeface="Times New Roman" pitchFamily="18" charset="0"/>
              </a:rPr>
              <a:t>Regulation of Visceral Activity by Cerebral </a:t>
            </a:r>
            <a:r>
              <a:rPr lang="en-US" altLang="zh-CN" sz="2400" b="1" dirty="0" smtClean="0">
                <a:solidFill>
                  <a:schemeClr val="hlink"/>
                </a:solidFill>
                <a:latin typeface="Times New Roman" pitchFamily="18" charset="0"/>
                <a:cs typeface="Times New Roman" pitchFamily="18" charset="0"/>
              </a:rPr>
              <a:t>Cortex</a:t>
            </a:r>
          </a:p>
          <a:p>
            <a:pPr marL="109728" indent="0">
              <a:lnSpc>
                <a:spcPct val="110000"/>
              </a:lnSpc>
              <a:buNone/>
            </a:pPr>
            <a:endParaRPr lang="zh-CN" altLang="en-US" sz="2400" b="1" dirty="0">
              <a:solidFill>
                <a:schemeClr val="hlink"/>
              </a:solidFill>
              <a:latin typeface="Times New Roman" pitchFamily="18" charset="0"/>
              <a:cs typeface="Times New Roman" pitchFamily="18" charset="0"/>
            </a:endParaRPr>
          </a:p>
          <a:p>
            <a:pPr>
              <a:lnSpc>
                <a:spcPct val="110000"/>
              </a:lnSpc>
              <a:buNone/>
            </a:pPr>
            <a:r>
              <a:rPr lang="zh-CN" altLang="en-US" sz="2000" b="1" dirty="0" smtClean="0">
                <a:latin typeface="Times New Roman" pitchFamily="18" charset="0"/>
                <a:cs typeface="Times New Roman" pitchFamily="18" charset="0"/>
              </a:rPr>
              <a:t>新皮层 </a:t>
            </a:r>
            <a:r>
              <a:rPr lang="en-US" altLang="zh-CN" sz="2000" b="1" dirty="0" err="1" smtClean="0">
                <a:latin typeface="Times New Roman" pitchFamily="18" charset="0"/>
                <a:cs typeface="Times New Roman" pitchFamily="18" charset="0"/>
              </a:rPr>
              <a:t>Neocortex</a:t>
            </a:r>
            <a:endParaRPr lang="zh-CN" altLang="en-US" sz="2000" b="1" dirty="0">
              <a:latin typeface="Times New Roman" pitchFamily="18" charset="0"/>
              <a:cs typeface="Times New Roman" pitchFamily="18" charset="0"/>
            </a:endParaRPr>
          </a:p>
          <a:p>
            <a:pPr eaLnBrk="1" hangingPunct="1">
              <a:lnSpc>
                <a:spcPct val="110000"/>
              </a:lnSpc>
              <a:buFont typeface="Wingdings" pitchFamily="2" charset="2"/>
              <a:buNone/>
            </a:pPr>
            <a:endParaRPr lang="zh-CN" altLang="zh-CN" sz="2000" b="1" dirty="0">
              <a:latin typeface="Times New Roman" pitchFamily="18" charset="0"/>
              <a:cs typeface="Times New Roman" pitchFamily="18" charset="0"/>
            </a:endParaRPr>
          </a:p>
          <a:p>
            <a:pPr>
              <a:lnSpc>
                <a:spcPct val="110000"/>
              </a:lnSpc>
              <a:buNone/>
            </a:pPr>
            <a:r>
              <a:rPr lang="zh-CN" altLang="en-US" sz="2000" b="1" dirty="0" smtClean="0">
                <a:latin typeface="Times New Roman" pitchFamily="18" charset="0"/>
                <a:cs typeface="Times New Roman" pitchFamily="18" charset="0"/>
              </a:rPr>
              <a:t>边缘系统 </a:t>
            </a:r>
            <a:r>
              <a:rPr lang="en-US" altLang="zh-CN" sz="2000" b="1" dirty="0" smtClean="0">
                <a:latin typeface="Times New Roman" pitchFamily="18" charset="0"/>
                <a:cs typeface="Times New Roman" pitchFamily="18" charset="0"/>
              </a:rPr>
              <a:t>Limbic </a:t>
            </a:r>
            <a:r>
              <a:rPr lang="en-US" altLang="zh-CN" sz="2000" b="1" dirty="0">
                <a:latin typeface="Times New Roman" pitchFamily="18" charset="0"/>
                <a:cs typeface="Times New Roman" pitchFamily="18" charset="0"/>
              </a:rPr>
              <a:t>system</a:t>
            </a:r>
            <a:endParaRPr lang="zh-CN" altLang="en-US" sz="2000" b="1" dirty="0">
              <a:latin typeface="Times New Roman" pitchFamily="18" charset="0"/>
              <a:cs typeface="Times New Roman" pitchFamily="18" charset="0"/>
            </a:endParaRPr>
          </a:p>
          <a:p>
            <a:pPr eaLnBrk="1" hangingPunct="1">
              <a:lnSpc>
                <a:spcPct val="110000"/>
              </a:lnSpc>
              <a:buFont typeface="Wingdings" pitchFamily="2" charset="2"/>
              <a:buNone/>
            </a:pPr>
            <a:r>
              <a:rPr lang="zh-CN" altLang="zh-CN" sz="2000" b="1" dirty="0">
                <a:latin typeface="Times New Roman" pitchFamily="18" charset="0"/>
                <a:cs typeface="Times New Roman" pitchFamily="18" charset="0"/>
              </a:rPr>
              <a:t>       </a:t>
            </a:r>
            <a:r>
              <a:rPr lang="zh-CN" altLang="en-US" sz="2000" b="1" dirty="0">
                <a:latin typeface="Times New Roman" pitchFamily="18" charset="0"/>
                <a:cs typeface="Times New Roman" pitchFamily="18" charset="0"/>
              </a:rPr>
              <a:t>边缘系统指边缘叶以及大脑皮层的岛叶、颞极、眶回以及皮层下的杏仁核、隔区、下丘脑前核等。</a:t>
            </a:r>
          </a:p>
          <a:p>
            <a:pPr eaLnBrk="1" hangingPunct="1">
              <a:lnSpc>
                <a:spcPct val="110000"/>
              </a:lnSpc>
              <a:buFont typeface="Wingdings" pitchFamily="2" charset="2"/>
              <a:buNone/>
            </a:pPr>
            <a:r>
              <a:rPr lang="zh-CN" altLang="zh-CN" sz="2000" b="1" dirty="0">
                <a:latin typeface="Times New Roman" pitchFamily="18" charset="0"/>
                <a:cs typeface="Times New Roman" pitchFamily="18" charset="0"/>
              </a:rPr>
              <a:t>       </a:t>
            </a:r>
            <a:r>
              <a:rPr lang="zh-CN" altLang="en-US" sz="2000" b="1" dirty="0">
                <a:latin typeface="Times New Roman" pitchFamily="18" charset="0"/>
                <a:cs typeface="Times New Roman" pitchFamily="18" charset="0"/>
              </a:rPr>
              <a:t>边缘系统是调节内脏活动的重要中枢，又称内脏脑。边缘系统还与情绪、摄食、记忆等功能有关。</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idx="1"/>
          </p:nvPr>
        </p:nvSpPr>
        <p:spPr>
          <a:xfrm>
            <a:off x="179512" y="2133600"/>
            <a:ext cx="8784976" cy="4572000"/>
          </a:xfrm>
        </p:spPr>
        <p:txBody>
          <a:bodyPr/>
          <a:lstStyle/>
          <a:p>
            <a:pPr>
              <a:lnSpc>
                <a:spcPct val="110000"/>
              </a:lnSpc>
              <a:buNone/>
            </a:pPr>
            <a:r>
              <a:rPr lang="zh-CN" altLang="en-US" sz="2400" b="1" dirty="0">
                <a:solidFill>
                  <a:schemeClr val="hlink"/>
                </a:solidFill>
                <a:latin typeface="Times New Roman" pitchFamily="18" charset="0"/>
                <a:cs typeface="Times New Roman" pitchFamily="18" charset="0"/>
              </a:rPr>
              <a:t>一、大脑皮质的电</a:t>
            </a:r>
            <a:r>
              <a:rPr lang="zh-CN" altLang="en-US" sz="2400" b="1" dirty="0" smtClean="0">
                <a:solidFill>
                  <a:schemeClr val="hlink"/>
                </a:solidFill>
                <a:latin typeface="Times New Roman" pitchFamily="18" charset="0"/>
                <a:cs typeface="Times New Roman" pitchFamily="18" charset="0"/>
              </a:rPr>
              <a:t>活动  </a:t>
            </a:r>
            <a:r>
              <a:rPr lang="en-US" altLang="zh-CN" sz="2400" b="1" dirty="0" smtClean="0">
                <a:solidFill>
                  <a:schemeClr val="hlink"/>
                </a:solidFill>
                <a:latin typeface="Times New Roman" pitchFamily="18" charset="0"/>
                <a:cs typeface="Times New Roman" pitchFamily="18" charset="0"/>
              </a:rPr>
              <a:t> Electrical </a:t>
            </a:r>
            <a:r>
              <a:rPr lang="en-US" altLang="zh-CN" sz="2400" b="1" dirty="0">
                <a:solidFill>
                  <a:schemeClr val="hlink"/>
                </a:solidFill>
                <a:latin typeface="Times New Roman" pitchFamily="18" charset="0"/>
                <a:cs typeface="Times New Roman" pitchFamily="18" charset="0"/>
              </a:rPr>
              <a:t>activity in the cerebral cortex</a:t>
            </a:r>
            <a:endParaRPr lang="zh-CN" altLang="en-US" sz="2400" b="1" dirty="0">
              <a:solidFill>
                <a:schemeClr val="hlink"/>
              </a:solidFill>
              <a:latin typeface="Times New Roman" pitchFamily="18" charset="0"/>
              <a:cs typeface="Times New Roman" pitchFamily="18" charset="0"/>
            </a:endParaRPr>
          </a:p>
          <a:p>
            <a:pPr eaLnBrk="1" hangingPunct="1">
              <a:lnSpc>
                <a:spcPct val="110000"/>
              </a:lnSpc>
              <a:buFont typeface="Wingdings" pitchFamily="2" charset="2"/>
              <a:buNone/>
            </a:pPr>
            <a:r>
              <a:rPr lang="zh-CN" altLang="zh-CN" sz="2000" b="1" dirty="0">
                <a:latin typeface="Times New Roman" pitchFamily="18" charset="0"/>
                <a:cs typeface="Times New Roman" pitchFamily="18" charset="0"/>
              </a:rPr>
              <a:t>         </a:t>
            </a:r>
            <a:r>
              <a:rPr lang="zh-CN" altLang="en-US" sz="2000" b="1" dirty="0">
                <a:latin typeface="Times New Roman" pitchFamily="18" charset="0"/>
                <a:cs typeface="Times New Roman" pitchFamily="18" charset="0"/>
              </a:rPr>
              <a:t>在安静时、无任何外界刺激的情况下，大脑皮层神经元经常性的、自发产生的节律性电位变化，称为</a:t>
            </a:r>
            <a:r>
              <a:rPr lang="zh-CN" altLang="en-US" sz="2000" b="1" dirty="0">
                <a:solidFill>
                  <a:schemeClr val="hlink"/>
                </a:solidFill>
                <a:latin typeface="Times New Roman" pitchFamily="18" charset="0"/>
                <a:cs typeface="Times New Roman" pitchFamily="18" charset="0"/>
              </a:rPr>
              <a:t>自发脑电活动</a:t>
            </a:r>
            <a:r>
              <a:rPr lang="zh-CN" altLang="en-US" sz="2000" b="1" dirty="0" smtClean="0">
                <a:latin typeface="Times New Roman" pitchFamily="18" charset="0"/>
                <a:cs typeface="Times New Roman" pitchFamily="18" charset="0"/>
              </a:rPr>
              <a:t>。</a:t>
            </a:r>
            <a:endParaRPr lang="en-US" altLang="zh-CN" sz="2000" b="1" dirty="0" smtClean="0">
              <a:latin typeface="Times New Roman" pitchFamily="18" charset="0"/>
              <a:cs typeface="Times New Roman" pitchFamily="18" charset="0"/>
            </a:endParaRPr>
          </a:p>
          <a:p>
            <a:pPr>
              <a:lnSpc>
                <a:spcPct val="110000"/>
              </a:lnSpc>
              <a:buNone/>
            </a:pPr>
            <a:r>
              <a:rPr lang="en-US" altLang="zh-CN" sz="2000" b="1" dirty="0" smtClean="0">
                <a:latin typeface="Times New Roman" pitchFamily="18" charset="0"/>
                <a:cs typeface="Times New Roman" pitchFamily="18" charset="0"/>
              </a:rPr>
              <a:t>         In the quiet, without any external stimulation, the regular, spontaneous rhythmic potential changes of the neurons in cerebral cortex are called as spontaneous EEG activity.</a:t>
            </a:r>
            <a:endParaRPr lang="zh-CN" altLang="en-US" sz="2000" b="1" dirty="0">
              <a:latin typeface="Times New Roman" pitchFamily="18" charset="0"/>
              <a:cs typeface="Times New Roman" pitchFamily="18" charset="0"/>
            </a:endParaRPr>
          </a:p>
          <a:p>
            <a:pPr>
              <a:lnSpc>
                <a:spcPct val="110000"/>
              </a:lnSpc>
              <a:buNone/>
            </a:pPr>
            <a:r>
              <a:rPr lang="zh-CN" altLang="en-US" sz="2000" b="1" dirty="0" smtClean="0">
                <a:solidFill>
                  <a:schemeClr val="hlink"/>
                </a:solidFill>
                <a:latin typeface="Times New Roman" pitchFamily="18" charset="0"/>
                <a:cs typeface="Times New Roman" pitchFamily="18" charset="0"/>
              </a:rPr>
              <a:t>          皮层诱发电位      </a:t>
            </a:r>
            <a:r>
              <a:rPr lang="en-US" altLang="zh-CN" sz="2000" b="1" dirty="0" smtClean="0">
                <a:solidFill>
                  <a:schemeClr val="hlink"/>
                </a:solidFill>
                <a:latin typeface="Times New Roman" pitchFamily="18" charset="0"/>
                <a:cs typeface="Times New Roman" pitchFamily="18" charset="0"/>
              </a:rPr>
              <a:t>Evoked Cortical potential </a:t>
            </a:r>
            <a:endParaRPr lang="zh-CN" altLang="en-US" sz="2000" b="1" dirty="0">
              <a:latin typeface="Times New Roman" pitchFamily="18" charset="0"/>
              <a:cs typeface="Times New Roman" pitchFamily="18" charset="0"/>
            </a:endParaRPr>
          </a:p>
          <a:p>
            <a:pPr eaLnBrk="1" hangingPunct="1">
              <a:lnSpc>
                <a:spcPct val="110000"/>
              </a:lnSpc>
              <a:buFont typeface="Wingdings" pitchFamily="2" charset="2"/>
              <a:buNone/>
            </a:pPr>
            <a:r>
              <a:rPr lang="zh-CN" altLang="en-US" sz="2000" b="1" dirty="0">
                <a:latin typeface="Times New Roman" pitchFamily="18" charset="0"/>
                <a:cs typeface="Times New Roman" pitchFamily="18" charset="0"/>
              </a:rPr>
              <a:t>        </a:t>
            </a:r>
          </a:p>
          <a:p>
            <a:pPr>
              <a:lnSpc>
                <a:spcPct val="110000"/>
              </a:lnSpc>
              <a:buNone/>
            </a:pPr>
            <a:r>
              <a:rPr lang="zh-CN" altLang="en-US" sz="2000" b="1" dirty="0">
                <a:latin typeface="Times New Roman" pitchFamily="18" charset="0"/>
                <a:cs typeface="Times New Roman" pitchFamily="18" charset="0"/>
              </a:rPr>
              <a:t>       </a:t>
            </a:r>
            <a:r>
              <a:rPr lang="zh-CN" altLang="en-US" sz="2000" b="1" dirty="0" smtClean="0">
                <a:latin typeface="Times New Roman" pitchFamily="18" charset="0"/>
                <a:cs typeface="Times New Roman" pitchFamily="18" charset="0"/>
              </a:rPr>
              <a:t>将</a:t>
            </a:r>
            <a:r>
              <a:rPr lang="zh-CN" altLang="en-US" sz="2000" b="1" dirty="0">
                <a:latin typeface="Times New Roman" pitchFamily="18" charset="0"/>
                <a:cs typeface="Times New Roman" pitchFamily="18" charset="0"/>
              </a:rPr>
              <a:t>引导电极</a:t>
            </a:r>
            <a:r>
              <a:rPr lang="zh-CN" altLang="en-US" sz="2000" b="1" dirty="0">
                <a:solidFill>
                  <a:schemeClr val="hlink"/>
                </a:solidFill>
                <a:latin typeface="Times New Roman" pitchFamily="18" charset="0"/>
                <a:cs typeface="Times New Roman" pitchFamily="18" charset="0"/>
              </a:rPr>
              <a:t>置于头皮</a:t>
            </a:r>
            <a:r>
              <a:rPr lang="zh-CN" altLang="en-US" sz="2000" b="1" dirty="0">
                <a:latin typeface="Times New Roman" pitchFamily="18" charset="0"/>
                <a:cs typeface="Times New Roman" pitchFamily="18" charset="0"/>
              </a:rPr>
              <a:t>上，用脑电图机将这种电变化描记成图，称为</a:t>
            </a:r>
            <a:r>
              <a:rPr lang="zh-CN" altLang="en-US" sz="2000" b="1" dirty="0">
                <a:solidFill>
                  <a:schemeClr val="hlink"/>
                </a:solidFill>
                <a:latin typeface="Times New Roman" pitchFamily="18" charset="0"/>
                <a:cs typeface="Times New Roman" pitchFamily="18" charset="0"/>
              </a:rPr>
              <a:t>脑电图</a:t>
            </a:r>
            <a:r>
              <a:rPr lang="zh-CN" altLang="en-US" sz="2000" b="1" dirty="0" smtClean="0">
                <a:latin typeface="Times New Roman" pitchFamily="18" charset="0"/>
                <a:cs typeface="Times New Roman" pitchFamily="18" charset="0"/>
              </a:rPr>
              <a:t>。</a:t>
            </a:r>
            <a:r>
              <a:rPr lang="en-US" altLang="zh-CN" sz="2000" b="1" dirty="0" smtClean="0">
                <a:latin typeface="Times New Roman" pitchFamily="18" charset="0"/>
                <a:cs typeface="Times New Roman" pitchFamily="18" charset="0"/>
              </a:rPr>
              <a:t>The lead electrode is placed on the scalp and the electrical changes are recorded by an electroencephalograph, known as electroencephalogram.</a:t>
            </a:r>
            <a:endParaRPr lang="zh-CN" altLang="en-US" sz="2000" b="1" dirty="0">
              <a:latin typeface="Times New Roman" pitchFamily="18" charset="0"/>
              <a:cs typeface="Times New Roman" pitchFamily="18" charset="0"/>
            </a:endParaRPr>
          </a:p>
          <a:p>
            <a:pPr eaLnBrk="1" hangingPunct="1">
              <a:lnSpc>
                <a:spcPct val="110000"/>
              </a:lnSpc>
              <a:buFont typeface="Wingdings" pitchFamily="2" charset="2"/>
              <a:buNone/>
            </a:pPr>
            <a:r>
              <a:rPr lang="zh-CN" altLang="en-US" sz="2000" b="1" dirty="0">
                <a:latin typeface="Times New Roman" pitchFamily="18" charset="0"/>
                <a:cs typeface="Times New Roman" pitchFamily="18" charset="0"/>
              </a:rPr>
              <a:t>         </a:t>
            </a:r>
            <a:r>
              <a:rPr lang="zh-CN" altLang="en-US" sz="2000" b="1" dirty="0">
                <a:solidFill>
                  <a:schemeClr val="hlink"/>
                </a:solidFill>
                <a:latin typeface="Times New Roman" pitchFamily="18" charset="0"/>
                <a:cs typeface="Times New Roman" pitchFamily="18" charset="0"/>
              </a:rPr>
              <a:t> </a:t>
            </a:r>
            <a:r>
              <a:rPr lang="zh-CN" altLang="en-US" sz="2000" b="1" dirty="0" smtClean="0">
                <a:solidFill>
                  <a:schemeClr val="hlink"/>
                </a:solidFill>
                <a:latin typeface="Times New Roman" pitchFamily="18" charset="0"/>
                <a:cs typeface="Times New Roman" pitchFamily="18" charset="0"/>
              </a:rPr>
              <a:t>振幅 </a:t>
            </a:r>
            <a:r>
              <a:rPr lang="en-US" altLang="zh-CN" sz="2000" b="1" dirty="0" smtClean="0">
                <a:solidFill>
                  <a:schemeClr val="hlink"/>
                </a:solidFill>
                <a:latin typeface="Times New Roman" pitchFamily="18" charset="0"/>
                <a:cs typeface="Times New Roman" pitchFamily="18" charset="0"/>
              </a:rPr>
              <a:t>Amplitude</a:t>
            </a:r>
            <a:r>
              <a:rPr lang="zh-CN" altLang="en-US" sz="2000" b="1" dirty="0" smtClean="0">
                <a:solidFill>
                  <a:schemeClr val="hlink"/>
                </a:solidFill>
                <a:latin typeface="Times New Roman" pitchFamily="18" charset="0"/>
                <a:cs typeface="Times New Roman" pitchFamily="18" charset="0"/>
              </a:rPr>
              <a:t>     频率  </a:t>
            </a:r>
            <a:r>
              <a:rPr lang="en-US" altLang="zh-CN" sz="2000" b="1" dirty="0" smtClean="0">
                <a:solidFill>
                  <a:schemeClr val="hlink"/>
                </a:solidFill>
                <a:latin typeface="Times New Roman" pitchFamily="18" charset="0"/>
                <a:cs typeface="Times New Roman" pitchFamily="18" charset="0"/>
              </a:rPr>
              <a:t>Frequency</a:t>
            </a:r>
            <a:endParaRPr lang="zh-CN" altLang="en-US" sz="2000" b="1" dirty="0">
              <a:solidFill>
                <a:schemeClr val="hlink"/>
              </a:solidFill>
              <a:latin typeface="Times New Roman" pitchFamily="18" charset="0"/>
              <a:cs typeface="Times New Roman" pitchFamily="18" charset="0"/>
            </a:endParaRPr>
          </a:p>
        </p:txBody>
      </p:sp>
      <p:sp>
        <p:nvSpPr>
          <p:cNvPr id="133123" name="Rectangle 3"/>
          <p:cNvSpPr>
            <a:spLocks noGrp="1" noChangeArrowheads="1"/>
          </p:cNvSpPr>
          <p:nvPr/>
        </p:nvSpPr>
        <p:spPr bwMode="auto">
          <a:xfrm>
            <a:off x="838200" y="381000"/>
            <a:ext cx="8305800" cy="1462088"/>
          </a:xfrm>
          <a:prstGeom prst="rect">
            <a:avLst/>
          </a:prstGeom>
          <a:noFill/>
          <a:ln w="9525">
            <a:noFill/>
            <a:miter lim="800000"/>
            <a:headEnd/>
            <a:tailEnd/>
          </a:ln>
        </p:spPr>
        <p:txBody>
          <a:bodyPr anchor="b"/>
          <a:lstStyle/>
          <a:p>
            <a:pPr algn="ctr"/>
            <a:r>
              <a:rPr lang="zh-CN" altLang="en-US" sz="3600" b="1" dirty="0" smtClean="0">
                <a:solidFill>
                  <a:schemeClr val="hlink"/>
                </a:solidFill>
                <a:latin typeface="Times New Roman" pitchFamily="18" charset="0"/>
                <a:ea typeface="黑体" pitchFamily="49" charset="-122"/>
                <a:cs typeface="Times New Roman" pitchFamily="18" charset="0"/>
              </a:rPr>
              <a:t>第四节  </a:t>
            </a:r>
            <a:r>
              <a:rPr lang="zh-CN" altLang="en-US" sz="3600" b="1" dirty="0">
                <a:solidFill>
                  <a:schemeClr val="hlink"/>
                </a:solidFill>
                <a:latin typeface="Times New Roman" pitchFamily="18" charset="0"/>
                <a:ea typeface="黑体" pitchFamily="49" charset="-122"/>
                <a:cs typeface="Times New Roman" pitchFamily="18" charset="0"/>
              </a:rPr>
              <a:t>脑的高级功能和脑电图</a:t>
            </a:r>
            <a:endParaRPr lang="en-US" altLang="zh-CN" sz="3600" b="1" dirty="0">
              <a:solidFill>
                <a:schemeClr val="hlink"/>
              </a:solidFill>
              <a:latin typeface="Times New Roman" pitchFamily="18" charset="0"/>
              <a:ea typeface="黑体" pitchFamily="49" charset="-122"/>
              <a:cs typeface="Times New Roman" pitchFamily="18" charset="0"/>
            </a:endParaRPr>
          </a:p>
          <a:p>
            <a:pPr algn="ctr"/>
            <a:r>
              <a:rPr lang="en-US" altLang="zh-CN" sz="2400" b="1" dirty="0" smtClean="0">
                <a:solidFill>
                  <a:schemeClr val="hlink"/>
                </a:solidFill>
                <a:latin typeface="Times New Roman" pitchFamily="18" charset="0"/>
                <a:cs typeface="Times New Roman" pitchFamily="18" charset="0"/>
              </a:rPr>
              <a:t>Higher </a:t>
            </a:r>
            <a:r>
              <a:rPr lang="en-US" altLang="zh-CN" sz="2400" b="1" dirty="0">
                <a:solidFill>
                  <a:schemeClr val="hlink"/>
                </a:solidFill>
                <a:latin typeface="Times New Roman" pitchFamily="18" charset="0"/>
                <a:cs typeface="Times New Roman" pitchFamily="18" charset="0"/>
              </a:rPr>
              <a:t>Brain Function and Electroencephalogram</a:t>
            </a:r>
            <a:endParaRPr lang="zh-CN" altLang="en-US" sz="3600" b="1" dirty="0">
              <a:solidFill>
                <a:schemeClr val="hlink"/>
              </a:solidFill>
              <a:latin typeface="Times New Roman" pitchFamily="18" charset="0"/>
              <a:ea typeface="黑体" pitchFamily="49" charset="-122"/>
              <a:cs typeface="Times New Roman"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endParaRPr lang="zh-CN" altLang="zh-CN"/>
          </a:p>
        </p:txBody>
      </p:sp>
      <p:graphicFrame>
        <p:nvGraphicFramePr>
          <p:cNvPr id="34818" name="Object 3"/>
          <p:cNvGraphicFramePr>
            <a:graphicFrameLocks noGrp="1" noChangeAspect="1"/>
          </p:cNvGraphicFramePr>
          <p:nvPr>
            <p:ph idx="1"/>
          </p:nvPr>
        </p:nvGraphicFramePr>
        <p:xfrm>
          <a:off x="755576" y="1772816"/>
          <a:ext cx="7713612" cy="3362611"/>
        </p:xfrm>
        <a:graphic>
          <a:graphicData uri="http://schemas.openxmlformats.org/presentationml/2006/ole">
            <p:oleObj spid="_x0000_s82946" r:id="rId3" imgW="16954500" imgH="7391400" progId="">
              <p:embed/>
            </p:oleObj>
          </a:graphicData>
        </a:graphic>
      </p:graphicFrame>
      <p:sp>
        <p:nvSpPr>
          <p:cNvPr id="34820" name="Text Box 4"/>
          <p:cNvSpPr txBox="1">
            <a:spLocks noChangeArrowheads="1"/>
          </p:cNvSpPr>
          <p:nvPr/>
        </p:nvSpPr>
        <p:spPr bwMode="auto">
          <a:xfrm>
            <a:off x="395536" y="5150802"/>
            <a:ext cx="8534400" cy="1421992"/>
          </a:xfrm>
          <a:prstGeom prst="rect">
            <a:avLst/>
          </a:prstGeom>
          <a:noFill/>
          <a:ln w="25400">
            <a:solidFill>
              <a:schemeClr val="hlink"/>
            </a:solidFill>
            <a:miter lim="800000"/>
            <a:headEnd/>
            <a:tailEnd/>
          </a:ln>
        </p:spPr>
        <p:txBody>
          <a:bodyPr>
            <a:spAutoFit/>
          </a:bodyPr>
          <a:lstStyle/>
          <a:p>
            <a:pPr>
              <a:lnSpc>
                <a:spcPct val="110000"/>
              </a:lnSpc>
            </a:pPr>
            <a:r>
              <a:rPr lang="zh-CN" altLang="en-US" sz="2000" b="1" dirty="0">
                <a:latin typeface="Times New Roman" pitchFamily="18" charset="0"/>
                <a:cs typeface="Times New Roman" pitchFamily="18" charset="0"/>
              </a:rPr>
              <a:t>脑电波的形成机制：皮层表面的电位变化是由大量的神经元同步性的突触后电位总和所形成的</a:t>
            </a:r>
            <a:r>
              <a:rPr lang="zh-CN" altLang="en-US" sz="2000" b="1" dirty="0" smtClean="0">
                <a:latin typeface="Times New Roman" pitchFamily="18" charset="0"/>
                <a:cs typeface="Times New Roman" pitchFamily="18" charset="0"/>
              </a:rPr>
              <a:t>。</a:t>
            </a:r>
            <a:endParaRPr lang="en-US" altLang="zh-CN" sz="2000" b="1" dirty="0" smtClean="0">
              <a:latin typeface="Times New Roman" pitchFamily="18" charset="0"/>
              <a:cs typeface="Times New Roman" pitchFamily="18" charset="0"/>
            </a:endParaRPr>
          </a:p>
          <a:p>
            <a:pPr>
              <a:lnSpc>
                <a:spcPct val="110000"/>
              </a:lnSpc>
            </a:pPr>
            <a:r>
              <a:rPr lang="en-US" altLang="zh-CN" sz="2000" b="1" dirty="0" smtClean="0">
                <a:latin typeface="Times New Roman" pitchFamily="18" charset="0"/>
                <a:cs typeface="Times New Roman" pitchFamily="18" charset="0"/>
              </a:rPr>
              <a:t>The mechanism of EEG:   formed by the summation of a large number of synchronized postsynaptic potentials of neurons.</a:t>
            </a:r>
            <a:endParaRPr lang="zh-CN" altLang="en-US" sz="2000" b="1" dirty="0">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67544" y="260648"/>
            <a:ext cx="1763688" cy="914400"/>
          </a:xfrm>
          <a:solidFill>
            <a:srgbClr val="99FFCC"/>
          </a:solidFill>
          <a:ln>
            <a:solidFill>
              <a:schemeClr val="tx1"/>
            </a:solidFill>
          </a:ln>
        </p:spPr>
        <p:txBody>
          <a:bodyPr>
            <a:noAutofit/>
          </a:bodyPr>
          <a:lstStyle/>
          <a:p>
            <a:pPr algn="ctr"/>
            <a:r>
              <a:rPr lang="zh-CN" altLang="en-US" sz="2400" dirty="0" smtClean="0">
                <a:solidFill>
                  <a:schemeClr val="tx1"/>
                </a:solidFill>
                <a:latin typeface="Times New Roman" pitchFamily="18" charset="0"/>
                <a:ea typeface="微软雅黑" pitchFamily="34" charset="-122"/>
                <a:cs typeface="Times New Roman" pitchFamily="18" charset="0"/>
              </a:rPr>
              <a:t>脑</a:t>
            </a:r>
            <a:r>
              <a:rPr lang="en-US" altLang="zh-CN" sz="2400" dirty="0">
                <a:solidFill>
                  <a:schemeClr val="tx1"/>
                </a:solidFill>
                <a:latin typeface="Times New Roman" pitchFamily="18" charset="0"/>
                <a:ea typeface="微软雅黑" pitchFamily="34" charset="-122"/>
                <a:cs typeface="Times New Roman" pitchFamily="18" charset="0"/>
              </a:rPr>
              <a:t/>
            </a:r>
            <a:br>
              <a:rPr lang="en-US" altLang="zh-CN" sz="2400" dirty="0">
                <a:solidFill>
                  <a:schemeClr val="tx1"/>
                </a:solidFill>
                <a:latin typeface="Times New Roman" pitchFamily="18" charset="0"/>
                <a:ea typeface="微软雅黑" pitchFamily="34" charset="-122"/>
                <a:cs typeface="Times New Roman" pitchFamily="18" charset="0"/>
              </a:rPr>
            </a:br>
            <a:r>
              <a:rPr lang="en-US" altLang="zh-CN" sz="2400" dirty="0" smtClean="0">
                <a:solidFill>
                  <a:schemeClr val="tx1"/>
                </a:solidFill>
                <a:latin typeface="Times New Roman" pitchFamily="18" charset="0"/>
                <a:ea typeface="微软雅黑" pitchFamily="34" charset="-122"/>
                <a:cs typeface="Times New Roman" pitchFamily="18" charset="0"/>
              </a:rPr>
              <a:t>Brain</a:t>
            </a:r>
            <a:endParaRPr lang="zh-CN" altLang="en-US" sz="2400" dirty="0">
              <a:solidFill>
                <a:schemeClr val="tx1"/>
              </a:solidFill>
              <a:latin typeface="Times New Roman" pitchFamily="18" charset="0"/>
              <a:ea typeface="微软雅黑" pitchFamily="34" charset="-122"/>
              <a:cs typeface="Times New Roman" pitchFamily="18" charset="0"/>
            </a:endParaRPr>
          </a:p>
        </p:txBody>
      </p:sp>
      <p:pic>
        <p:nvPicPr>
          <p:cNvPr id="60419" name="Picture 3" descr="8-10"/>
          <p:cNvPicPr>
            <a:picLocks noChangeAspect="1" noChangeArrowheads="1"/>
          </p:cNvPicPr>
          <p:nvPr/>
        </p:nvPicPr>
        <p:blipFill>
          <a:blip r:embed="rId2" cstate="print"/>
          <a:srcRect/>
          <a:stretch>
            <a:fillRect/>
          </a:stretch>
        </p:blipFill>
        <p:spPr bwMode="auto">
          <a:xfrm>
            <a:off x="3491880" y="0"/>
            <a:ext cx="4901432" cy="5989473"/>
          </a:xfrm>
          <a:prstGeom prst="rect">
            <a:avLst/>
          </a:prstGeom>
          <a:noFill/>
          <a:ln w="9525">
            <a:noFill/>
            <a:miter lim="800000"/>
            <a:headEnd/>
            <a:tailEnd/>
          </a:ln>
        </p:spPr>
      </p:pic>
      <p:sp>
        <p:nvSpPr>
          <p:cNvPr id="60420" name="Rectangle 4"/>
          <p:cNvSpPr>
            <a:spLocks noChangeArrowheads="1"/>
          </p:cNvSpPr>
          <p:nvPr/>
        </p:nvSpPr>
        <p:spPr bwMode="auto">
          <a:xfrm>
            <a:off x="2987824" y="3284984"/>
            <a:ext cx="2908920" cy="1200329"/>
          </a:xfrm>
          <a:prstGeom prst="rect">
            <a:avLst/>
          </a:prstGeom>
          <a:solidFill>
            <a:srgbClr val="99FFCC"/>
          </a:solidFill>
          <a:ln w="9525">
            <a:noFill/>
            <a:miter lim="800000"/>
            <a:headEnd/>
            <a:tailEnd/>
          </a:ln>
        </p:spPr>
        <p:txBody>
          <a:bodyPr wrap="square">
            <a:spAutoFit/>
          </a:bodyPr>
          <a:lstStyle/>
          <a:p>
            <a:r>
              <a:rPr lang="en-US" altLang="zh-CN" b="1" dirty="0">
                <a:latin typeface="Times New Roman" pitchFamily="18" charset="0"/>
                <a:cs typeface="Times New Roman" pitchFamily="18" charset="0"/>
              </a:rPr>
              <a:t>Human </a:t>
            </a:r>
            <a:r>
              <a:rPr lang="en-US" altLang="zh-CN" b="1" dirty="0" smtClean="0">
                <a:latin typeface="Times New Roman" pitchFamily="18" charset="0"/>
                <a:cs typeface="Times New Roman" pitchFamily="18" charset="0"/>
              </a:rPr>
              <a:t>brain</a:t>
            </a:r>
            <a:r>
              <a:rPr lang="zh-CN" altLang="en-US" b="1" dirty="0" smtClean="0">
                <a:latin typeface="Times New Roman" pitchFamily="18" charset="0"/>
                <a:cs typeface="Times New Roman" pitchFamily="18" charset="0"/>
              </a:rPr>
              <a:t>人脑</a:t>
            </a:r>
            <a:r>
              <a:rPr lang="en-US" altLang="zh-CN" b="1" dirty="0" smtClean="0">
                <a:latin typeface="Times New Roman" pitchFamily="18" charset="0"/>
                <a:cs typeface="Times New Roman" pitchFamily="18" charset="0"/>
              </a:rPr>
              <a:t>: </a:t>
            </a:r>
          </a:p>
          <a:p>
            <a:r>
              <a:rPr lang="en-US" altLang="zh-CN" b="1" dirty="0" smtClean="0">
                <a:latin typeface="Times New Roman" pitchFamily="18" charset="0"/>
                <a:cs typeface="Times New Roman" pitchFamily="18" charset="0"/>
              </a:rPr>
              <a:t>a.  </a:t>
            </a:r>
            <a:r>
              <a:rPr lang="zh-CN" altLang="en-US" b="1" dirty="0" smtClean="0">
                <a:latin typeface="Times New Roman" pitchFamily="18" charset="0"/>
                <a:cs typeface="Times New Roman" pitchFamily="18" charset="0"/>
              </a:rPr>
              <a:t>人脑矢状切面主要部分</a:t>
            </a:r>
            <a:endParaRPr lang="en-US" altLang="zh-CN" b="1" dirty="0">
              <a:latin typeface="Times New Roman" pitchFamily="18" charset="0"/>
              <a:cs typeface="Times New Roman" pitchFamily="18" charset="0"/>
            </a:endParaRPr>
          </a:p>
          <a:p>
            <a:pPr marL="342900" indent="-342900">
              <a:buAutoNum type="alphaLcPeriod"/>
            </a:pPr>
            <a:r>
              <a:rPr lang="en-US" altLang="zh-CN" b="1" dirty="0" err="1" smtClean="0">
                <a:latin typeface="Times New Roman" pitchFamily="18" charset="0"/>
                <a:cs typeface="Times New Roman" pitchFamily="18" charset="0"/>
              </a:rPr>
              <a:t>Sagittal</a:t>
            </a:r>
            <a:r>
              <a:rPr lang="en-US" altLang="zh-CN" b="1" dirty="0" smtClean="0">
                <a:latin typeface="Times New Roman" pitchFamily="18" charset="0"/>
                <a:cs typeface="Times New Roman" pitchFamily="18" charset="0"/>
              </a:rPr>
              <a:t> </a:t>
            </a:r>
            <a:r>
              <a:rPr lang="en-US" altLang="zh-CN" b="1" dirty="0">
                <a:latin typeface="Times New Roman" pitchFamily="18" charset="0"/>
                <a:cs typeface="Times New Roman" pitchFamily="18" charset="0"/>
              </a:rPr>
              <a:t>section showing major parts of the brain</a:t>
            </a:r>
            <a:r>
              <a:rPr lang="en-US" altLang="zh-CN" b="1" dirty="0" smtClean="0">
                <a:latin typeface="Times New Roman" pitchFamily="18" charset="0"/>
                <a:cs typeface="Times New Roman" pitchFamily="18" charset="0"/>
              </a:rPr>
              <a:t>.</a:t>
            </a:r>
          </a:p>
        </p:txBody>
      </p:sp>
      <p:sp>
        <p:nvSpPr>
          <p:cNvPr id="60421" name="Rectangle 5"/>
          <p:cNvSpPr>
            <a:spLocks noChangeArrowheads="1"/>
          </p:cNvSpPr>
          <p:nvPr/>
        </p:nvSpPr>
        <p:spPr bwMode="auto">
          <a:xfrm>
            <a:off x="174624" y="1340768"/>
            <a:ext cx="2453160" cy="4680520"/>
          </a:xfrm>
          <a:prstGeom prst="rect">
            <a:avLst/>
          </a:prstGeom>
          <a:solidFill>
            <a:srgbClr val="99FFCC"/>
          </a:solidFill>
          <a:ln w="9525">
            <a:solidFill>
              <a:schemeClr val="tx1"/>
            </a:solidFill>
            <a:miter lim="800000"/>
            <a:headEnd/>
            <a:tailEnd/>
          </a:ln>
        </p:spPr>
        <p:txBody>
          <a:bodyPr wrap="none" anchor="ctr"/>
          <a:lstStyle/>
          <a:p>
            <a:pPr algn="ctr">
              <a:lnSpc>
                <a:spcPts val="2500"/>
              </a:lnSpc>
            </a:pPr>
            <a:r>
              <a:rPr lang="zh-CN" altLang="en-US" sz="2000" b="1" dirty="0">
                <a:latin typeface="Times New Roman" pitchFamily="18" charset="0"/>
                <a:ea typeface="微软雅黑" pitchFamily="34" charset="-122"/>
                <a:cs typeface="Times New Roman" pitchFamily="18" charset="0"/>
              </a:rPr>
              <a:t>端脑</a:t>
            </a:r>
            <a:endParaRPr lang="en-US" altLang="zh-CN" sz="2000" b="1" dirty="0">
              <a:latin typeface="Times New Roman" pitchFamily="18" charset="0"/>
              <a:ea typeface="微软雅黑" pitchFamily="34" charset="-122"/>
              <a:cs typeface="Times New Roman" pitchFamily="18" charset="0"/>
            </a:endParaRPr>
          </a:p>
          <a:p>
            <a:pPr algn="ctr">
              <a:lnSpc>
                <a:spcPts val="2500"/>
              </a:lnSpc>
            </a:pPr>
            <a:r>
              <a:rPr lang="en-US" altLang="zh-CN" sz="2000" b="1" dirty="0">
                <a:latin typeface="Times New Roman" pitchFamily="18" charset="0"/>
                <a:ea typeface="微软雅黑" pitchFamily="34" charset="-122"/>
                <a:cs typeface="Times New Roman" pitchFamily="18" charset="0"/>
              </a:rPr>
              <a:t>Telencephalon</a:t>
            </a:r>
          </a:p>
          <a:p>
            <a:pPr algn="ctr">
              <a:lnSpc>
                <a:spcPts val="2500"/>
              </a:lnSpc>
            </a:pPr>
            <a:r>
              <a:rPr lang="zh-CN" altLang="en-US" sz="2000" b="1" dirty="0">
                <a:latin typeface="Times New Roman" pitchFamily="18" charset="0"/>
                <a:ea typeface="微软雅黑" pitchFamily="34" charset="-122"/>
                <a:cs typeface="Times New Roman" pitchFamily="18" charset="0"/>
              </a:rPr>
              <a:t>间脑</a:t>
            </a:r>
            <a:endParaRPr lang="en-US" altLang="zh-CN" sz="2000" b="1" dirty="0">
              <a:latin typeface="Times New Roman" pitchFamily="18" charset="0"/>
              <a:ea typeface="微软雅黑" pitchFamily="34" charset="-122"/>
              <a:cs typeface="Times New Roman" pitchFamily="18" charset="0"/>
            </a:endParaRPr>
          </a:p>
          <a:p>
            <a:pPr algn="ctr">
              <a:lnSpc>
                <a:spcPts val="2500"/>
              </a:lnSpc>
            </a:pPr>
            <a:r>
              <a:rPr lang="en-US" altLang="zh-CN" sz="2000" b="1" dirty="0" smtClean="0">
                <a:latin typeface="Times New Roman" pitchFamily="18" charset="0"/>
                <a:ea typeface="微软雅黑" pitchFamily="34" charset="-122"/>
                <a:cs typeface="Times New Roman" pitchFamily="18" charset="0"/>
              </a:rPr>
              <a:t>Diencephalon</a:t>
            </a:r>
            <a:endParaRPr lang="en-US" altLang="zh-CN" sz="2000" b="1" dirty="0">
              <a:latin typeface="Times New Roman" pitchFamily="18" charset="0"/>
              <a:ea typeface="微软雅黑" pitchFamily="34" charset="-122"/>
              <a:cs typeface="Times New Roman" pitchFamily="18" charset="0"/>
            </a:endParaRPr>
          </a:p>
          <a:p>
            <a:pPr algn="ctr">
              <a:lnSpc>
                <a:spcPts val="2500"/>
              </a:lnSpc>
            </a:pPr>
            <a:r>
              <a:rPr lang="zh-CN" altLang="en-US" sz="2000" b="1" dirty="0">
                <a:latin typeface="Times New Roman" pitchFamily="18" charset="0"/>
                <a:ea typeface="微软雅黑" pitchFamily="34" charset="-122"/>
                <a:cs typeface="Times New Roman" pitchFamily="18" charset="0"/>
              </a:rPr>
              <a:t>中脑</a:t>
            </a:r>
            <a:endParaRPr lang="en-US" altLang="zh-CN" sz="2000" b="1" dirty="0">
              <a:latin typeface="Times New Roman" pitchFamily="18" charset="0"/>
              <a:ea typeface="微软雅黑" pitchFamily="34" charset="-122"/>
              <a:cs typeface="Times New Roman" pitchFamily="18" charset="0"/>
            </a:endParaRPr>
          </a:p>
          <a:p>
            <a:pPr algn="ctr">
              <a:lnSpc>
                <a:spcPts val="2500"/>
              </a:lnSpc>
            </a:pPr>
            <a:r>
              <a:rPr lang="en-US" altLang="zh-CN" sz="2000" b="1" dirty="0" err="1" smtClean="0">
                <a:latin typeface="Times New Roman" pitchFamily="18" charset="0"/>
                <a:ea typeface="微软雅黑" pitchFamily="34" charset="-122"/>
                <a:cs typeface="Times New Roman" pitchFamily="18" charset="0"/>
              </a:rPr>
              <a:t>Mesencephalon</a:t>
            </a:r>
            <a:endParaRPr lang="en-US" altLang="zh-CN" sz="2000" b="1" dirty="0">
              <a:latin typeface="Times New Roman" pitchFamily="18" charset="0"/>
              <a:ea typeface="微软雅黑" pitchFamily="34" charset="-122"/>
              <a:cs typeface="Times New Roman" pitchFamily="18" charset="0"/>
            </a:endParaRPr>
          </a:p>
          <a:p>
            <a:pPr algn="ctr">
              <a:lnSpc>
                <a:spcPts val="2500"/>
              </a:lnSpc>
            </a:pPr>
            <a:r>
              <a:rPr lang="zh-CN" altLang="en-US" sz="2000" b="1" dirty="0">
                <a:latin typeface="Times New Roman" pitchFamily="18" charset="0"/>
                <a:ea typeface="微软雅黑" pitchFamily="34" charset="-122"/>
                <a:cs typeface="Times New Roman" pitchFamily="18" charset="0"/>
              </a:rPr>
              <a:t>脑桥</a:t>
            </a:r>
            <a:endParaRPr lang="en-US" altLang="zh-CN" sz="2000" b="1" dirty="0">
              <a:latin typeface="Times New Roman" pitchFamily="18" charset="0"/>
              <a:ea typeface="微软雅黑" pitchFamily="34" charset="-122"/>
              <a:cs typeface="Times New Roman" pitchFamily="18" charset="0"/>
            </a:endParaRPr>
          </a:p>
          <a:p>
            <a:pPr algn="ctr">
              <a:lnSpc>
                <a:spcPts val="2500"/>
              </a:lnSpc>
            </a:pPr>
            <a:r>
              <a:rPr lang="en-US" altLang="zh-CN" sz="2000" b="1" dirty="0" smtClean="0">
                <a:latin typeface="Times New Roman" pitchFamily="18" charset="0"/>
                <a:ea typeface="微软雅黑" pitchFamily="34" charset="-122"/>
                <a:cs typeface="Times New Roman" pitchFamily="18" charset="0"/>
              </a:rPr>
              <a:t>Pons</a:t>
            </a:r>
            <a:endParaRPr lang="en-US" altLang="zh-CN" sz="2000" b="1" dirty="0">
              <a:latin typeface="Times New Roman" pitchFamily="18" charset="0"/>
              <a:ea typeface="微软雅黑" pitchFamily="34" charset="-122"/>
              <a:cs typeface="Times New Roman" pitchFamily="18" charset="0"/>
            </a:endParaRPr>
          </a:p>
          <a:p>
            <a:pPr algn="ctr">
              <a:lnSpc>
                <a:spcPts val="2500"/>
              </a:lnSpc>
            </a:pPr>
            <a:r>
              <a:rPr lang="zh-CN" altLang="en-US" sz="2000" b="1" dirty="0">
                <a:latin typeface="Times New Roman" pitchFamily="18" charset="0"/>
                <a:ea typeface="微软雅黑" pitchFamily="34" charset="-122"/>
                <a:cs typeface="Times New Roman" pitchFamily="18" charset="0"/>
              </a:rPr>
              <a:t>延髓</a:t>
            </a:r>
            <a:endParaRPr lang="en-US" altLang="zh-CN" sz="2000" b="1" dirty="0">
              <a:latin typeface="Times New Roman" pitchFamily="18" charset="0"/>
              <a:ea typeface="微软雅黑" pitchFamily="34" charset="-122"/>
              <a:cs typeface="Times New Roman" pitchFamily="18" charset="0"/>
            </a:endParaRPr>
          </a:p>
          <a:p>
            <a:pPr algn="ctr">
              <a:lnSpc>
                <a:spcPts val="2500"/>
              </a:lnSpc>
            </a:pPr>
            <a:r>
              <a:rPr lang="en-US" altLang="zh-CN" sz="2000" b="1" dirty="0" smtClean="0">
                <a:latin typeface="Times New Roman" pitchFamily="18" charset="0"/>
                <a:ea typeface="微软雅黑" pitchFamily="34" charset="-122"/>
                <a:cs typeface="Times New Roman" pitchFamily="18" charset="0"/>
              </a:rPr>
              <a:t>Medulla </a:t>
            </a:r>
            <a:r>
              <a:rPr lang="en-US" altLang="zh-CN" sz="2000" b="1" dirty="0">
                <a:latin typeface="Times New Roman" pitchFamily="18" charset="0"/>
                <a:ea typeface="微软雅黑" pitchFamily="34" charset="-122"/>
                <a:cs typeface="Times New Roman" pitchFamily="18" charset="0"/>
              </a:rPr>
              <a:t>oblongata</a:t>
            </a:r>
          </a:p>
          <a:p>
            <a:pPr algn="ctr">
              <a:lnSpc>
                <a:spcPts val="2500"/>
              </a:lnSpc>
            </a:pPr>
            <a:r>
              <a:rPr lang="zh-CN" altLang="en-US" sz="2000" b="1" dirty="0">
                <a:latin typeface="Times New Roman" pitchFamily="18" charset="0"/>
                <a:ea typeface="微软雅黑" pitchFamily="34" charset="-122"/>
                <a:cs typeface="Times New Roman" pitchFamily="18" charset="0"/>
              </a:rPr>
              <a:t>小脑</a:t>
            </a:r>
            <a:endParaRPr lang="en-US" altLang="zh-CN" sz="2000" b="1" dirty="0">
              <a:latin typeface="Times New Roman" pitchFamily="18" charset="0"/>
              <a:ea typeface="微软雅黑" pitchFamily="34" charset="-122"/>
              <a:cs typeface="Times New Roman" pitchFamily="18" charset="0"/>
            </a:endParaRPr>
          </a:p>
          <a:p>
            <a:pPr algn="ctr">
              <a:lnSpc>
                <a:spcPts val="2500"/>
              </a:lnSpc>
            </a:pPr>
            <a:r>
              <a:rPr lang="en-US" altLang="zh-CN" sz="2000" b="1" dirty="0" smtClean="0">
                <a:latin typeface="Times New Roman" pitchFamily="18" charset="0"/>
                <a:ea typeface="微软雅黑" pitchFamily="34" charset="-122"/>
                <a:cs typeface="Times New Roman" pitchFamily="18" charset="0"/>
              </a:rPr>
              <a:t>Cerebellum</a:t>
            </a:r>
            <a:endParaRPr lang="zh-CN" altLang="zh-CN" sz="2000" b="1" dirty="0">
              <a:latin typeface="Times New Roman" pitchFamily="18" charset="0"/>
              <a:ea typeface="微软雅黑" pitchFamily="34" charset="-122"/>
              <a:cs typeface="Times New Roman" pitchFamily="18" charset="0"/>
            </a:endParaRPr>
          </a:p>
        </p:txBody>
      </p:sp>
      <p:sp>
        <p:nvSpPr>
          <p:cNvPr id="6" name="Rectangle 4"/>
          <p:cNvSpPr>
            <a:spLocks noChangeArrowheads="1"/>
          </p:cNvSpPr>
          <p:nvPr/>
        </p:nvSpPr>
        <p:spPr bwMode="auto">
          <a:xfrm>
            <a:off x="2987824" y="5157192"/>
            <a:ext cx="2908920" cy="923330"/>
          </a:xfrm>
          <a:prstGeom prst="rect">
            <a:avLst/>
          </a:prstGeom>
          <a:solidFill>
            <a:srgbClr val="99FFCC"/>
          </a:solidFill>
          <a:ln w="9525">
            <a:noFill/>
            <a:miter lim="800000"/>
            <a:headEnd/>
            <a:tailEnd/>
          </a:ln>
        </p:spPr>
        <p:txBody>
          <a:bodyPr wrap="square">
            <a:spAutoFit/>
          </a:bodyPr>
          <a:lstStyle/>
          <a:p>
            <a:pPr marL="342900" indent="-342900"/>
            <a:r>
              <a:rPr lang="en-US" altLang="zh-CN" b="1" dirty="0" smtClean="0">
                <a:latin typeface="Times New Roman" pitchFamily="18" charset="0"/>
                <a:cs typeface="Times New Roman" pitchFamily="18" charset="0"/>
              </a:rPr>
              <a:t>b. </a:t>
            </a:r>
            <a:r>
              <a:rPr lang="zh-CN" altLang="en-US" b="1" dirty="0" smtClean="0">
                <a:latin typeface="Times New Roman" pitchFamily="18" charset="0"/>
                <a:cs typeface="Times New Roman" pitchFamily="18" charset="0"/>
              </a:rPr>
              <a:t>脑室侧面观</a:t>
            </a:r>
            <a:endParaRPr lang="en-US" altLang="zh-CN" b="1" dirty="0" smtClean="0">
              <a:latin typeface="Times New Roman" pitchFamily="18" charset="0"/>
              <a:cs typeface="Times New Roman" pitchFamily="18" charset="0"/>
            </a:endParaRPr>
          </a:p>
          <a:p>
            <a:pPr marL="342900" indent="-342900"/>
            <a:r>
              <a:rPr lang="en-US" altLang="zh-CN" b="1" dirty="0" smtClean="0">
                <a:latin typeface="Times New Roman" pitchFamily="18" charset="0"/>
                <a:cs typeface="Times New Roman" pitchFamily="18" charset="0"/>
              </a:rPr>
              <a:t> </a:t>
            </a:r>
            <a:r>
              <a:rPr lang="en-US" altLang="zh-CN" b="1" dirty="0">
                <a:latin typeface="Times New Roman" pitchFamily="18" charset="0"/>
                <a:cs typeface="Times New Roman" pitchFamily="18" charset="0"/>
              </a:rPr>
              <a:t>b. Lateral view of ventricles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marL="342900" indent="-342900"/>
            <a:r>
              <a:rPr lang="zh-CN" altLang="en-US" sz="2800" b="1" dirty="0">
                <a:solidFill>
                  <a:schemeClr val="hlink"/>
                </a:solidFill>
                <a:sym typeface="Arial" charset="0"/>
              </a:rPr>
              <a:t>二、觉醒与睡眠 </a:t>
            </a:r>
            <a:r>
              <a:rPr lang="en-US" altLang="zh-CN" sz="2800" dirty="0" smtClean="0">
                <a:solidFill>
                  <a:schemeClr val="hlink"/>
                </a:solidFill>
                <a:sym typeface="Arial" charset="0"/>
              </a:rPr>
              <a:t>Waking </a:t>
            </a:r>
            <a:r>
              <a:rPr lang="en-US" altLang="zh-CN" sz="2800" dirty="0">
                <a:solidFill>
                  <a:schemeClr val="hlink"/>
                </a:solidFill>
                <a:sym typeface="Arial" charset="0"/>
              </a:rPr>
              <a:t>and Sleep</a:t>
            </a:r>
            <a:endParaRPr lang="zh-CN" altLang="en-US" sz="2800" b="1" dirty="0">
              <a:solidFill>
                <a:schemeClr val="hlink"/>
              </a:solidFill>
              <a:sym typeface="Arial" charset="0"/>
            </a:endParaRPr>
          </a:p>
        </p:txBody>
      </p:sp>
      <p:sp>
        <p:nvSpPr>
          <p:cNvPr id="134147" name="Rectangle 3"/>
          <p:cNvSpPr>
            <a:spLocks noGrp="1" noChangeArrowheads="1"/>
          </p:cNvSpPr>
          <p:nvPr>
            <p:ph idx="1"/>
          </p:nvPr>
        </p:nvSpPr>
        <p:spPr>
          <a:xfrm>
            <a:off x="1182688" y="2017712"/>
            <a:ext cx="7772400" cy="4579639"/>
          </a:xfrm>
        </p:spPr>
        <p:txBody>
          <a:bodyPr/>
          <a:lstStyle/>
          <a:p>
            <a:pPr marL="109728" indent="0">
              <a:lnSpc>
                <a:spcPct val="80000"/>
              </a:lnSpc>
              <a:buNone/>
            </a:pPr>
            <a:r>
              <a:rPr lang="en-US" altLang="zh-CN" sz="2000" b="1" dirty="0">
                <a:latin typeface="Times New Roman" pitchFamily="18" charset="0"/>
                <a:cs typeface="Times New Roman" pitchFamily="18" charset="0"/>
              </a:rPr>
              <a:t>1.</a:t>
            </a:r>
            <a:r>
              <a:rPr lang="zh-CN" altLang="en-US" sz="2000" b="1" dirty="0">
                <a:latin typeface="Times New Roman" pitchFamily="18" charset="0"/>
                <a:cs typeface="Times New Roman" pitchFamily="18" charset="0"/>
              </a:rPr>
              <a:t>觉醒状态的维持</a:t>
            </a:r>
            <a:r>
              <a:rPr lang="en-US" altLang="zh-CN" sz="2000" b="1" dirty="0">
                <a:latin typeface="Times New Roman" pitchFamily="18" charset="0"/>
                <a:cs typeface="Times New Roman" pitchFamily="18" charset="0"/>
              </a:rPr>
              <a:t>Maintenance of </a:t>
            </a:r>
            <a:r>
              <a:rPr lang="en-US" altLang="zh-CN" sz="2000" b="1" dirty="0" smtClean="0">
                <a:latin typeface="Times New Roman" pitchFamily="18" charset="0"/>
                <a:cs typeface="Times New Roman" pitchFamily="18" charset="0"/>
              </a:rPr>
              <a:t>waking state</a:t>
            </a:r>
          </a:p>
          <a:p>
            <a:pPr marL="109728" indent="0">
              <a:lnSpc>
                <a:spcPct val="80000"/>
              </a:lnSpc>
              <a:buNone/>
            </a:pPr>
            <a:endParaRPr lang="en-US" altLang="zh-CN" sz="2000" b="1" dirty="0">
              <a:latin typeface="Times New Roman" pitchFamily="18" charset="0"/>
              <a:cs typeface="Times New Roman" pitchFamily="18" charset="0"/>
            </a:endParaRPr>
          </a:p>
          <a:p>
            <a:pPr marL="109728" indent="0">
              <a:lnSpc>
                <a:spcPct val="80000"/>
              </a:lnSpc>
              <a:buNone/>
            </a:pPr>
            <a:r>
              <a:rPr lang="zh-CN" altLang="en-US" sz="2000" b="1" dirty="0" smtClean="0">
                <a:latin typeface="Times New Roman" pitchFamily="18" charset="0"/>
                <a:cs typeface="Times New Roman" pitchFamily="18" charset="0"/>
              </a:rPr>
              <a:t>  各种</a:t>
            </a:r>
            <a:r>
              <a:rPr lang="zh-CN" altLang="en-US" sz="2000" b="1" dirty="0">
                <a:latin typeface="Times New Roman" pitchFamily="18" charset="0"/>
                <a:cs typeface="Times New Roman" pitchFamily="18" charset="0"/>
              </a:rPr>
              <a:t>传入冲动，经</a:t>
            </a:r>
            <a:r>
              <a:rPr lang="zh-CN" altLang="en-US" sz="2000" b="1" dirty="0">
                <a:solidFill>
                  <a:schemeClr val="hlink"/>
                </a:solidFill>
                <a:latin typeface="Times New Roman" pitchFamily="18" charset="0"/>
                <a:cs typeface="Times New Roman" pitchFamily="18" charset="0"/>
              </a:rPr>
              <a:t>脑干网状结构上行激动系统</a:t>
            </a:r>
            <a:r>
              <a:rPr lang="zh-CN" altLang="en-US" sz="2000" b="1" dirty="0">
                <a:latin typeface="Times New Roman" pitchFamily="18" charset="0"/>
                <a:cs typeface="Times New Roman" pitchFamily="18" charset="0"/>
              </a:rPr>
              <a:t>的传导，并以乙酰胆碱为递质，使大脑皮层处于觉醒状态</a:t>
            </a:r>
            <a:r>
              <a:rPr lang="zh-CN" altLang="en-US" sz="2000" b="1" dirty="0" smtClean="0">
                <a:latin typeface="Times New Roman" pitchFamily="18" charset="0"/>
                <a:cs typeface="Times New Roman" pitchFamily="18" charset="0"/>
              </a:rPr>
              <a:t>。</a:t>
            </a:r>
            <a:endParaRPr lang="en-US" altLang="zh-CN" sz="2000" b="1" dirty="0" smtClean="0">
              <a:latin typeface="Times New Roman" pitchFamily="18" charset="0"/>
              <a:cs typeface="Times New Roman" pitchFamily="18" charset="0"/>
            </a:endParaRPr>
          </a:p>
          <a:p>
            <a:pPr marL="109728" indent="0">
              <a:lnSpc>
                <a:spcPct val="80000"/>
              </a:lnSpc>
              <a:buNone/>
            </a:pPr>
            <a:r>
              <a:rPr lang="en-US" altLang="zh-CN" sz="2000" b="1" dirty="0" smtClean="0">
                <a:latin typeface="Times New Roman" pitchFamily="18" charset="0"/>
                <a:cs typeface="Times New Roman" pitchFamily="18" charset="0"/>
              </a:rPr>
              <a:t>   All kinds of afferent impulses are conducted by </a:t>
            </a:r>
            <a:r>
              <a:rPr lang="en-US" altLang="zh-CN" sz="2000" b="1" dirty="0" smtClean="0">
                <a:solidFill>
                  <a:srgbClr val="FF0000"/>
                </a:solidFill>
                <a:latin typeface="Times New Roman" pitchFamily="18" charset="0"/>
                <a:cs typeface="Times New Roman" pitchFamily="18" charset="0"/>
              </a:rPr>
              <a:t>the ascending activation system of brainstem reticular structure</a:t>
            </a:r>
            <a:r>
              <a:rPr lang="en-US" altLang="zh-CN" sz="2000" b="1" dirty="0" smtClean="0">
                <a:latin typeface="Times New Roman" pitchFamily="18" charset="0"/>
                <a:cs typeface="Times New Roman" pitchFamily="18" charset="0"/>
              </a:rPr>
              <a:t>, and acetylcholine is the transmitter, which makes the cerebral cortex in an awakening state.</a:t>
            </a:r>
            <a:endParaRPr lang="zh-CN" altLang="en-US" sz="2000" b="1" dirty="0">
              <a:latin typeface="Times New Roman" pitchFamily="18" charset="0"/>
              <a:cs typeface="Times New Roman" pitchFamily="18" charset="0"/>
            </a:endParaRPr>
          </a:p>
          <a:p>
            <a:pPr>
              <a:lnSpc>
                <a:spcPct val="80000"/>
              </a:lnSpc>
              <a:buNone/>
            </a:pPr>
            <a:r>
              <a:rPr lang="en-US" altLang="zh-CN" sz="2000" b="1" dirty="0" smtClean="0">
                <a:latin typeface="Times New Roman" pitchFamily="18" charset="0"/>
                <a:cs typeface="Times New Roman" pitchFamily="18" charset="0"/>
              </a:rPr>
              <a:t>  </a:t>
            </a:r>
            <a:r>
              <a:rPr lang="zh-CN" altLang="zh-CN" sz="2000" b="1" dirty="0" smtClean="0">
                <a:latin typeface="Times New Roman" pitchFamily="18" charset="0"/>
                <a:cs typeface="Times New Roman" pitchFamily="18" charset="0"/>
              </a:rPr>
              <a:t>2 </a:t>
            </a:r>
            <a:r>
              <a:rPr lang="en-US" altLang="zh-CN" sz="2000" b="1" dirty="0" smtClean="0">
                <a:latin typeface="Times New Roman" pitchFamily="18" charset="0"/>
                <a:cs typeface="Times New Roman" pitchFamily="18" charset="0"/>
              </a:rPr>
              <a:t>.</a:t>
            </a:r>
            <a:r>
              <a:rPr lang="zh-CN" altLang="zh-CN" sz="2000" b="1" dirty="0" smtClean="0">
                <a:latin typeface="Times New Roman" pitchFamily="18" charset="0"/>
                <a:cs typeface="Times New Roman" pitchFamily="18" charset="0"/>
              </a:rPr>
              <a:t> </a:t>
            </a:r>
            <a:r>
              <a:rPr lang="zh-CN" altLang="en-US" sz="2000" b="1" dirty="0">
                <a:latin typeface="Times New Roman" pitchFamily="18" charset="0"/>
                <a:cs typeface="Times New Roman" pitchFamily="18" charset="0"/>
              </a:rPr>
              <a:t>睡眠的</a:t>
            </a:r>
            <a:r>
              <a:rPr lang="zh-CN" altLang="en-US" sz="2000" b="1" dirty="0" smtClean="0">
                <a:latin typeface="Times New Roman" pitchFamily="18" charset="0"/>
                <a:cs typeface="Times New Roman" pitchFamily="18" charset="0"/>
              </a:rPr>
              <a:t>时相</a:t>
            </a:r>
            <a:endParaRPr lang="zh-CN" altLang="en-US" sz="2000" b="1" dirty="0">
              <a:latin typeface="Times New Roman" pitchFamily="18" charset="0"/>
              <a:cs typeface="Times New Roman" pitchFamily="18" charset="0"/>
            </a:endParaRPr>
          </a:p>
          <a:p>
            <a:pPr eaLnBrk="1" hangingPunct="1">
              <a:lnSpc>
                <a:spcPct val="80000"/>
              </a:lnSpc>
              <a:buFont typeface="Wingdings" pitchFamily="2" charset="2"/>
              <a:buNone/>
            </a:pPr>
            <a:r>
              <a:rPr lang="zh-CN" altLang="zh-CN" sz="2000" b="1" dirty="0">
                <a:latin typeface="Times New Roman" pitchFamily="18" charset="0"/>
                <a:cs typeface="Times New Roman" pitchFamily="18" charset="0"/>
              </a:rPr>
              <a:t>(1) </a:t>
            </a:r>
            <a:r>
              <a:rPr lang="zh-CN" altLang="en-US" sz="2000" b="1" dirty="0" smtClean="0">
                <a:latin typeface="Times New Roman" pitchFamily="18" charset="0"/>
                <a:cs typeface="Times New Roman" pitchFamily="18" charset="0"/>
              </a:rPr>
              <a:t>慢波睡眠 </a:t>
            </a:r>
            <a:r>
              <a:rPr lang="en-US" altLang="zh-CN" sz="2000" b="1" dirty="0" smtClean="0">
                <a:latin typeface="Times New Roman" pitchFamily="18" charset="0"/>
                <a:cs typeface="Times New Roman" pitchFamily="18" charset="0"/>
              </a:rPr>
              <a:t>Slow wave sleep, SWS</a:t>
            </a:r>
            <a:endParaRPr lang="zh-CN" altLang="en-US" sz="2000" b="1" dirty="0">
              <a:latin typeface="Times New Roman" pitchFamily="18" charset="0"/>
              <a:cs typeface="Times New Roman" pitchFamily="18" charset="0"/>
            </a:endParaRPr>
          </a:p>
          <a:p>
            <a:pPr eaLnBrk="1" hangingPunct="1">
              <a:lnSpc>
                <a:spcPct val="80000"/>
              </a:lnSpc>
              <a:buFont typeface="Wingdings" pitchFamily="2" charset="2"/>
              <a:buNone/>
            </a:pPr>
            <a:r>
              <a:rPr lang="zh-CN" altLang="en-US" sz="2000" b="1" dirty="0">
                <a:latin typeface="Times New Roman" pitchFamily="18" charset="0"/>
                <a:cs typeface="Times New Roman" pitchFamily="18" charset="0"/>
              </a:rPr>
              <a:t>   脑电图特征：呈现同步化的慢波</a:t>
            </a:r>
          </a:p>
          <a:p>
            <a:pPr eaLnBrk="1" hangingPunct="1">
              <a:lnSpc>
                <a:spcPct val="80000"/>
              </a:lnSpc>
              <a:buFont typeface="Wingdings" pitchFamily="2" charset="2"/>
              <a:buNone/>
            </a:pPr>
            <a:r>
              <a:rPr lang="zh-CN" altLang="zh-CN" sz="2000" b="1" dirty="0">
                <a:latin typeface="Times New Roman" pitchFamily="18" charset="0"/>
                <a:cs typeface="Times New Roman" pitchFamily="18" charset="0"/>
              </a:rPr>
              <a:t>(2) </a:t>
            </a:r>
            <a:r>
              <a:rPr lang="zh-CN" altLang="en-US" sz="2000" b="1" dirty="0">
                <a:latin typeface="Times New Roman" pitchFamily="18" charset="0"/>
                <a:cs typeface="Times New Roman" pitchFamily="18" charset="0"/>
              </a:rPr>
              <a:t>快波</a:t>
            </a:r>
            <a:r>
              <a:rPr lang="zh-CN" altLang="en-US" sz="2000" b="1" dirty="0" smtClean="0">
                <a:latin typeface="Times New Roman" pitchFamily="18" charset="0"/>
                <a:cs typeface="Times New Roman" pitchFamily="18" charset="0"/>
              </a:rPr>
              <a:t>睡眠 </a:t>
            </a:r>
            <a:r>
              <a:rPr lang="en-US" altLang="zh-CN" sz="2000" b="1" dirty="0" smtClean="0">
                <a:latin typeface="Times New Roman" pitchFamily="18" charset="0"/>
                <a:cs typeface="Times New Roman" pitchFamily="18" charset="0"/>
              </a:rPr>
              <a:t>Fast wave sleep, FWS</a:t>
            </a:r>
            <a:endParaRPr lang="zh-CN" altLang="en-US" sz="2000" b="1" dirty="0">
              <a:latin typeface="Times New Roman" pitchFamily="18" charset="0"/>
              <a:cs typeface="Times New Roman" pitchFamily="18" charset="0"/>
            </a:endParaRPr>
          </a:p>
          <a:p>
            <a:pPr>
              <a:lnSpc>
                <a:spcPct val="80000"/>
              </a:lnSpc>
              <a:buNone/>
            </a:pPr>
            <a:r>
              <a:rPr lang="zh-CN" altLang="en-US" sz="2000" b="1" dirty="0">
                <a:latin typeface="Times New Roman" pitchFamily="18" charset="0"/>
                <a:cs typeface="Times New Roman" pitchFamily="18" charset="0"/>
              </a:rPr>
              <a:t>   又称</a:t>
            </a:r>
            <a:r>
              <a:rPr lang="zh-CN" altLang="en-US" sz="2000" b="1" dirty="0" smtClean="0">
                <a:latin typeface="Times New Roman" pitchFamily="18" charset="0"/>
                <a:cs typeface="Times New Roman" pitchFamily="18" charset="0"/>
              </a:rPr>
              <a:t>异相睡眠</a:t>
            </a:r>
            <a:r>
              <a:rPr lang="en-US" altLang="zh-CN" sz="2000" b="1" dirty="0" smtClean="0">
                <a:latin typeface="Times New Roman" pitchFamily="18" charset="0"/>
                <a:cs typeface="Times New Roman" pitchFamily="18" charset="0"/>
              </a:rPr>
              <a:t> (Paradoxical sleep, PS)</a:t>
            </a:r>
            <a:r>
              <a:rPr lang="zh-CN" altLang="en-US" sz="2000" b="1" dirty="0" smtClean="0">
                <a:latin typeface="Times New Roman" pitchFamily="18" charset="0"/>
                <a:cs typeface="Times New Roman" pitchFamily="18" charset="0"/>
              </a:rPr>
              <a:t>或</a:t>
            </a:r>
            <a:r>
              <a:rPr lang="zh-CN" altLang="en-US" sz="2000" b="1" dirty="0">
                <a:latin typeface="Times New Roman" pitchFamily="18" charset="0"/>
                <a:cs typeface="Times New Roman" pitchFamily="18" charset="0"/>
              </a:rPr>
              <a:t>快速眼球运动</a:t>
            </a:r>
            <a:r>
              <a:rPr lang="zh-CN" altLang="en-US" sz="2000" b="1" dirty="0" smtClean="0">
                <a:latin typeface="Times New Roman" pitchFamily="18" charset="0"/>
                <a:cs typeface="Times New Roman" pitchFamily="18" charset="0"/>
              </a:rPr>
              <a:t>睡眠 </a:t>
            </a:r>
            <a:r>
              <a:rPr lang="en-US" altLang="zh-CN" sz="2000" b="1" dirty="0" smtClean="0">
                <a:latin typeface="Times New Roman" pitchFamily="18" charset="0"/>
                <a:cs typeface="Times New Roman" pitchFamily="18" charset="0"/>
              </a:rPr>
              <a:t>(Rapid eye movement sleep, REM sleep )</a:t>
            </a:r>
            <a:endParaRPr lang="zh-CN" altLang="en-US" sz="2000" b="1" dirty="0">
              <a:latin typeface="Times New Roman" pitchFamily="18" charset="0"/>
              <a:cs typeface="Times New Roman" pitchFamily="18" charset="0"/>
            </a:endParaRPr>
          </a:p>
          <a:p>
            <a:pPr eaLnBrk="1" hangingPunct="1">
              <a:lnSpc>
                <a:spcPct val="80000"/>
              </a:lnSpc>
              <a:buFont typeface="Wingdings" pitchFamily="2" charset="2"/>
              <a:buNone/>
            </a:pPr>
            <a:r>
              <a:rPr lang="zh-CN" altLang="en-US" sz="2000" b="1" dirty="0">
                <a:latin typeface="Times New Roman" pitchFamily="18" charset="0"/>
                <a:cs typeface="Times New Roman" pitchFamily="18" charset="0"/>
              </a:rPr>
              <a:t>   脑电图特征：呈现去同步化的快波</a:t>
            </a:r>
          </a:p>
          <a:p>
            <a:pPr eaLnBrk="1" hangingPunct="1">
              <a:lnSpc>
                <a:spcPct val="80000"/>
              </a:lnSpc>
              <a:buFont typeface="Wingdings" pitchFamily="2" charset="2"/>
              <a:buNone/>
            </a:pPr>
            <a:r>
              <a:rPr lang="zh-CN" altLang="en-US" sz="2000" b="1" dirty="0">
                <a:latin typeface="Times New Roman" pitchFamily="18" charset="0"/>
                <a:cs typeface="Times New Roman" pitchFamily="18" charset="0"/>
              </a:rPr>
              <a:t>   </a:t>
            </a:r>
            <a:r>
              <a:rPr lang="zh-CN" altLang="en-US" sz="2000" b="1" dirty="0">
                <a:solidFill>
                  <a:schemeClr val="hlink"/>
                </a:solidFill>
                <a:latin typeface="Times New Roman" pitchFamily="18" charset="0"/>
                <a:cs typeface="Times New Roman" pitchFamily="18" charset="0"/>
              </a:rPr>
              <a:t>做梦</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endParaRPr lang="zh-CN" altLang="zh-CN" dirty="0"/>
          </a:p>
        </p:txBody>
      </p:sp>
      <p:sp>
        <p:nvSpPr>
          <p:cNvPr id="135171" name="Rectangle 3"/>
          <p:cNvSpPr>
            <a:spLocks noGrp="1" noChangeArrowheads="1"/>
          </p:cNvSpPr>
          <p:nvPr>
            <p:ph idx="1"/>
          </p:nvPr>
        </p:nvSpPr>
        <p:spPr>
          <a:xfrm>
            <a:off x="755576" y="1196752"/>
            <a:ext cx="7772400" cy="5410944"/>
          </a:xfrm>
        </p:spPr>
        <p:txBody>
          <a:bodyPr/>
          <a:lstStyle/>
          <a:p>
            <a:pPr marL="457200" indent="-457200">
              <a:buNone/>
            </a:pPr>
            <a:r>
              <a:rPr lang="en-US" altLang="zh-CN" sz="2400" b="1" dirty="0" smtClean="0">
                <a:latin typeface="Times New Roman" pitchFamily="18" charset="0"/>
                <a:cs typeface="Times New Roman" pitchFamily="18" charset="0"/>
              </a:rPr>
              <a:t>    3</a:t>
            </a:r>
            <a:r>
              <a:rPr lang="zh-CN" altLang="en-US" sz="2400" b="1" dirty="0" smtClean="0">
                <a:latin typeface="Times New Roman" pitchFamily="18" charset="0"/>
                <a:cs typeface="Times New Roman" pitchFamily="18" charset="0"/>
              </a:rPr>
              <a:t>、睡眠</a:t>
            </a:r>
            <a:r>
              <a:rPr lang="zh-CN" altLang="en-US" sz="2400" b="1" dirty="0">
                <a:latin typeface="Times New Roman" pitchFamily="18" charset="0"/>
                <a:cs typeface="Times New Roman" pitchFamily="18" charset="0"/>
              </a:rPr>
              <a:t>时相的转换 </a:t>
            </a:r>
            <a:r>
              <a:rPr lang="en-US" altLang="zh-CN" sz="2400" b="1" dirty="0">
                <a:latin typeface="Times New Roman" pitchFamily="18" charset="0"/>
                <a:cs typeface="Times New Roman" pitchFamily="18" charset="0"/>
              </a:rPr>
              <a:t>Conversion of Sleep </a:t>
            </a:r>
            <a:r>
              <a:rPr lang="en-US" altLang="zh-CN" sz="2400" b="1" dirty="0" smtClean="0">
                <a:latin typeface="Times New Roman" pitchFamily="18" charset="0"/>
                <a:cs typeface="Times New Roman" pitchFamily="18" charset="0"/>
              </a:rPr>
              <a:t>Phase</a:t>
            </a:r>
          </a:p>
          <a:p>
            <a:pPr marL="457200" indent="-457200">
              <a:buNone/>
            </a:pPr>
            <a:endParaRPr lang="zh-CN" altLang="en-US" sz="2000" b="1" dirty="0">
              <a:latin typeface="Times New Roman" pitchFamily="18" charset="0"/>
              <a:cs typeface="Times New Roman" pitchFamily="18" charset="0"/>
            </a:endParaRPr>
          </a:p>
          <a:p>
            <a:pPr eaLnBrk="1" hangingPunct="1">
              <a:buFont typeface="Wingdings" pitchFamily="2" charset="2"/>
              <a:buNone/>
            </a:pPr>
            <a:r>
              <a:rPr lang="zh-CN" altLang="zh-CN" sz="2000" b="1" dirty="0">
                <a:latin typeface="Times New Roman" pitchFamily="18" charset="0"/>
                <a:cs typeface="Times New Roman" pitchFamily="18" charset="0"/>
              </a:rPr>
              <a:t>        </a:t>
            </a:r>
            <a:r>
              <a:rPr lang="zh-CN" altLang="en-US" sz="2000" b="1" dirty="0">
                <a:latin typeface="Times New Roman" pitchFamily="18" charset="0"/>
                <a:cs typeface="Times New Roman" pitchFamily="18" charset="0"/>
              </a:rPr>
              <a:t>成人睡眠开始后首先进入慢波睡眠，持续</a:t>
            </a:r>
            <a:r>
              <a:rPr lang="zh-CN" altLang="zh-CN" sz="2000" b="1" dirty="0" smtClean="0">
                <a:latin typeface="Times New Roman" pitchFamily="18" charset="0"/>
                <a:cs typeface="Times New Roman" pitchFamily="18" charset="0"/>
              </a:rPr>
              <a:t>80</a:t>
            </a:r>
            <a:r>
              <a:rPr lang="en-US" altLang="zh-CN" sz="2000" b="1" dirty="0" smtClean="0">
                <a:latin typeface="Times New Roman" pitchFamily="18" charset="0"/>
                <a:cs typeface="Times New Roman" pitchFamily="18" charset="0"/>
              </a:rPr>
              <a:t>-</a:t>
            </a:r>
            <a:r>
              <a:rPr lang="zh-CN" altLang="zh-CN" sz="2000" b="1" dirty="0" smtClean="0">
                <a:latin typeface="Times New Roman" pitchFamily="18" charset="0"/>
                <a:cs typeface="Times New Roman" pitchFamily="18" charset="0"/>
              </a:rPr>
              <a:t>120</a:t>
            </a:r>
            <a:r>
              <a:rPr lang="zh-CN" altLang="en-US" sz="2000" b="1" dirty="0" smtClean="0">
                <a:latin typeface="Times New Roman" pitchFamily="18" charset="0"/>
                <a:cs typeface="Times New Roman" pitchFamily="18" charset="0"/>
              </a:rPr>
              <a:t>分钟</a:t>
            </a:r>
            <a:r>
              <a:rPr lang="zh-CN" altLang="en-US" sz="2000" b="1" dirty="0">
                <a:latin typeface="Times New Roman" pitchFamily="18" charset="0"/>
                <a:cs typeface="Times New Roman" pitchFamily="18" charset="0"/>
              </a:rPr>
              <a:t>后转入快波睡眠，持续约</a:t>
            </a:r>
            <a:r>
              <a:rPr lang="zh-CN" altLang="zh-CN" sz="2000" b="1" dirty="0" smtClean="0">
                <a:latin typeface="Times New Roman" pitchFamily="18" charset="0"/>
                <a:cs typeface="Times New Roman" pitchFamily="18" charset="0"/>
              </a:rPr>
              <a:t>20</a:t>
            </a:r>
            <a:r>
              <a:rPr lang="en-US" altLang="zh-CN" sz="2000" b="1" dirty="0" smtClean="0">
                <a:latin typeface="Times New Roman" pitchFamily="18" charset="0"/>
                <a:cs typeface="Times New Roman" pitchFamily="18" charset="0"/>
              </a:rPr>
              <a:t>-</a:t>
            </a:r>
            <a:r>
              <a:rPr lang="zh-CN" altLang="zh-CN" sz="2000" b="1" dirty="0" smtClean="0">
                <a:latin typeface="Times New Roman" pitchFamily="18" charset="0"/>
                <a:cs typeface="Times New Roman" pitchFamily="18" charset="0"/>
              </a:rPr>
              <a:t>30</a:t>
            </a:r>
            <a:r>
              <a:rPr lang="zh-CN" altLang="en-US" sz="2000" b="1" dirty="0" smtClean="0">
                <a:latin typeface="Times New Roman" pitchFamily="18" charset="0"/>
                <a:cs typeface="Times New Roman" pitchFamily="18" charset="0"/>
              </a:rPr>
              <a:t>分钟</a:t>
            </a:r>
            <a:r>
              <a:rPr lang="zh-CN" altLang="en-US" sz="2000" b="1" dirty="0">
                <a:latin typeface="Times New Roman" pitchFamily="18" charset="0"/>
                <a:cs typeface="Times New Roman" pitchFamily="18" charset="0"/>
              </a:rPr>
              <a:t>。然后又转入慢波睡眠，如此</a:t>
            </a:r>
            <a:r>
              <a:rPr lang="zh-CN" altLang="en-US" sz="2000" b="1" dirty="0">
                <a:solidFill>
                  <a:schemeClr val="hlink"/>
                </a:solidFill>
                <a:latin typeface="Times New Roman" pitchFamily="18" charset="0"/>
                <a:cs typeface="Times New Roman" pitchFamily="18" charset="0"/>
              </a:rPr>
              <a:t>互相交替</a:t>
            </a:r>
            <a:r>
              <a:rPr lang="zh-CN" altLang="en-US" sz="2000" b="1" dirty="0">
                <a:latin typeface="Times New Roman" pitchFamily="18" charset="0"/>
                <a:cs typeface="Times New Roman" pitchFamily="18" charset="0"/>
              </a:rPr>
              <a:t>，</a:t>
            </a:r>
            <a:r>
              <a:rPr lang="zh-CN" altLang="en-US" sz="2000" b="1" dirty="0">
                <a:solidFill>
                  <a:schemeClr val="hlink"/>
                </a:solidFill>
                <a:latin typeface="Times New Roman" pitchFamily="18" charset="0"/>
                <a:cs typeface="Times New Roman" pitchFamily="18" charset="0"/>
              </a:rPr>
              <a:t>反复</a:t>
            </a:r>
            <a:r>
              <a:rPr lang="zh-CN" altLang="zh-CN" sz="2000" b="1" dirty="0" smtClean="0">
                <a:solidFill>
                  <a:schemeClr val="hlink"/>
                </a:solidFill>
                <a:latin typeface="Times New Roman" pitchFamily="18" charset="0"/>
                <a:cs typeface="Times New Roman" pitchFamily="18" charset="0"/>
              </a:rPr>
              <a:t>4</a:t>
            </a:r>
            <a:r>
              <a:rPr lang="en-US" altLang="zh-CN" sz="2000" b="1" dirty="0" smtClean="0">
                <a:solidFill>
                  <a:schemeClr val="hlink"/>
                </a:solidFill>
                <a:latin typeface="Times New Roman" pitchFamily="18" charset="0"/>
                <a:cs typeface="Times New Roman" pitchFamily="18" charset="0"/>
              </a:rPr>
              <a:t>-</a:t>
            </a:r>
            <a:r>
              <a:rPr lang="zh-CN" altLang="zh-CN" sz="2000" b="1" dirty="0" smtClean="0">
                <a:solidFill>
                  <a:schemeClr val="hlink"/>
                </a:solidFill>
                <a:latin typeface="Times New Roman" pitchFamily="18" charset="0"/>
                <a:cs typeface="Times New Roman" pitchFamily="18" charset="0"/>
              </a:rPr>
              <a:t>5</a:t>
            </a:r>
            <a:r>
              <a:rPr lang="zh-CN" altLang="en-US" sz="2000" b="1" dirty="0">
                <a:solidFill>
                  <a:schemeClr val="hlink"/>
                </a:solidFill>
                <a:latin typeface="Times New Roman" pitchFamily="18" charset="0"/>
                <a:cs typeface="Times New Roman" pitchFamily="18" charset="0"/>
              </a:rPr>
              <a:t>次</a:t>
            </a:r>
            <a:r>
              <a:rPr lang="zh-CN" altLang="en-US" sz="2000" b="1" dirty="0">
                <a:latin typeface="Times New Roman" pitchFamily="18" charset="0"/>
                <a:cs typeface="Times New Roman" pitchFamily="18" charset="0"/>
              </a:rPr>
              <a:t>即完成睡眠过程</a:t>
            </a:r>
            <a:r>
              <a:rPr lang="zh-CN" altLang="en-US" sz="2000" b="1" dirty="0" smtClean="0">
                <a:latin typeface="Times New Roman" pitchFamily="18" charset="0"/>
                <a:cs typeface="Times New Roman" pitchFamily="18" charset="0"/>
              </a:rPr>
              <a:t>。</a:t>
            </a:r>
            <a:endParaRPr lang="en-US" altLang="zh-CN" sz="2000" b="1" dirty="0" smtClean="0">
              <a:latin typeface="Times New Roman" pitchFamily="18" charset="0"/>
              <a:cs typeface="Times New Roman" pitchFamily="18" charset="0"/>
            </a:endParaRPr>
          </a:p>
          <a:p>
            <a:pPr>
              <a:buNone/>
            </a:pPr>
            <a:r>
              <a:rPr lang="en-US" altLang="zh-CN" sz="2000" b="1" dirty="0" smtClean="0">
                <a:latin typeface="Times New Roman" pitchFamily="18" charset="0"/>
                <a:cs typeface="Times New Roman" pitchFamily="18" charset="0"/>
              </a:rPr>
              <a:t>         After adult sleep is beginning, it first enters slow wave sleep, which lasts for 80-120 minutes and then turns into fast wave sleep, which lasts for about 20-30 minutes. Then it turns to slow wave sleep again. So alternating with each other and repeating 4-5 times, that is, complete the sleep process.</a:t>
            </a:r>
          </a:p>
          <a:p>
            <a:pPr>
              <a:buNone/>
            </a:pPr>
            <a:endParaRPr lang="zh-CN" altLang="en-US" sz="2000" b="1" dirty="0">
              <a:latin typeface="Times New Roman" pitchFamily="18" charset="0"/>
              <a:cs typeface="Times New Roman" pitchFamily="18" charset="0"/>
            </a:endParaRPr>
          </a:p>
          <a:p>
            <a:pPr>
              <a:buNone/>
            </a:pPr>
            <a:r>
              <a:rPr lang="zh-CN" altLang="en-US" sz="2000" b="1" dirty="0">
                <a:latin typeface="Times New Roman" pitchFamily="18" charset="0"/>
                <a:cs typeface="Times New Roman" pitchFamily="18" charset="0"/>
              </a:rPr>
              <a:t>       成人觉醒状态只能进入慢波睡眠而不能直接进入快波睡眠（睡眠被剥夺者例外），但两种时相的睡眠都可以直接转为觉醒</a:t>
            </a:r>
            <a:r>
              <a:rPr lang="zh-CN" altLang="en-US" sz="2000" b="1" dirty="0" smtClean="0">
                <a:latin typeface="Times New Roman" pitchFamily="18" charset="0"/>
                <a:cs typeface="Times New Roman" pitchFamily="18" charset="0"/>
              </a:rPr>
              <a:t>状态 。 </a:t>
            </a:r>
            <a:r>
              <a:rPr lang="en-US" altLang="zh-CN" sz="2000" b="1" dirty="0" smtClean="0">
                <a:latin typeface="Times New Roman" pitchFamily="18" charset="0"/>
                <a:cs typeface="Times New Roman" pitchFamily="18" charset="0"/>
              </a:rPr>
              <a:t>Adults can only enter slow wave sleep and can not enter fast wave sleep directly (except those who are deprived of sleep), but both phases of sleep can be directly converted to arousal.</a:t>
            </a:r>
          </a:p>
          <a:p>
            <a:pPr eaLnBrk="1" hangingPunct="1">
              <a:buFont typeface="Wingdings" pitchFamily="2" charset="2"/>
              <a:buNone/>
            </a:pPr>
            <a:r>
              <a:rPr lang="en-US" altLang="zh-CN" sz="2000" b="1" dirty="0" smtClean="0">
                <a:latin typeface="Times New Roman" pitchFamily="18" charset="0"/>
                <a:cs typeface="Times New Roman" pitchFamily="18" charset="0"/>
              </a:rPr>
              <a:t> </a:t>
            </a:r>
            <a:endParaRPr lang="zh-CN" altLang="en-US" sz="2000" b="1" dirty="0">
              <a:latin typeface="Times New Roman" pitchFamily="18" charset="0"/>
              <a:cs typeface="Times New Roman"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971600" y="620688"/>
            <a:ext cx="6696744" cy="1143000"/>
          </a:xfrm>
        </p:spPr>
        <p:txBody>
          <a:bodyPr>
            <a:normAutofit fontScale="90000"/>
          </a:bodyPr>
          <a:lstStyle/>
          <a:p>
            <a:r>
              <a:rPr lang="zh-CN" altLang="en-US" sz="2800" b="1" dirty="0" smtClean="0">
                <a:solidFill>
                  <a:schemeClr val="tx1"/>
                </a:solidFill>
                <a:sym typeface="Arial" charset="0"/>
              </a:rPr>
              <a:t>三、</a:t>
            </a:r>
            <a:r>
              <a:rPr lang="zh-CN" altLang="en-US" sz="2800" b="1" dirty="0">
                <a:solidFill>
                  <a:schemeClr val="tx1"/>
                </a:solidFill>
                <a:sym typeface="Arial" charset="0"/>
              </a:rPr>
              <a:t>大脑半球的不对称和语言优势半球</a:t>
            </a:r>
            <a:r>
              <a:rPr lang="en-US" altLang="zh-CN" sz="2800" b="1" dirty="0">
                <a:solidFill>
                  <a:schemeClr val="tx1"/>
                </a:solidFill>
                <a:sym typeface="Arial" charset="0"/>
              </a:rPr>
              <a:t/>
            </a:r>
            <a:br>
              <a:rPr lang="en-US" altLang="zh-CN" sz="2800" b="1" dirty="0">
                <a:solidFill>
                  <a:schemeClr val="tx1"/>
                </a:solidFill>
                <a:sym typeface="Arial" charset="0"/>
              </a:rPr>
            </a:br>
            <a:r>
              <a:rPr lang="en-US" altLang="zh-CN" sz="2800" dirty="0" smtClean="0">
                <a:solidFill>
                  <a:schemeClr val="tx1"/>
                </a:solidFill>
                <a:latin typeface="Times New Roman" pitchFamily="18" charset="0"/>
                <a:cs typeface="Times New Roman" pitchFamily="18" charset="0"/>
                <a:sym typeface="Arial" charset="0"/>
              </a:rPr>
              <a:t>Asymmetry </a:t>
            </a:r>
            <a:r>
              <a:rPr lang="en-US" altLang="zh-CN" sz="2800" dirty="0">
                <a:solidFill>
                  <a:schemeClr val="tx1"/>
                </a:solidFill>
                <a:latin typeface="Times New Roman" pitchFamily="18" charset="0"/>
                <a:cs typeface="Times New Roman" pitchFamily="18" charset="0"/>
                <a:sym typeface="Arial" charset="0"/>
              </a:rPr>
              <a:t>in the cerebral hemisphere and language dominance hemisphere</a:t>
            </a:r>
            <a:endParaRPr lang="zh-CN" altLang="en-US" sz="2800" b="1" dirty="0">
              <a:solidFill>
                <a:schemeClr val="tx1"/>
              </a:solidFill>
              <a:latin typeface="Times New Roman" pitchFamily="18" charset="0"/>
              <a:cs typeface="Times New Roman" pitchFamily="18" charset="0"/>
              <a:sym typeface="Arial" charset="0"/>
            </a:endParaRPr>
          </a:p>
        </p:txBody>
      </p:sp>
      <p:sp>
        <p:nvSpPr>
          <p:cNvPr id="139267" name="Rectangle 3"/>
          <p:cNvSpPr>
            <a:spLocks noGrp="1" noChangeArrowheads="1"/>
          </p:cNvSpPr>
          <p:nvPr>
            <p:ph idx="1"/>
          </p:nvPr>
        </p:nvSpPr>
        <p:spPr/>
        <p:txBody>
          <a:bodyPr/>
          <a:lstStyle/>
          <a:p>
            <a:pPr eaLnBrk="1" hangingPunct="1"/>
            <a:r>
              <a:rPr lang="zh-CN" altLang="en-US" sz="2000" b="1" dirty="0">
                <a:latin typeface="Times New Roman" pitchFamily="18" charset="0"/>
                <a:cs typeface="Times New Roman" pitchFamily="18" charset="0"/>
              </a:rPr>
              <a:t>人类大脑半球的功能是不对称</a:t>
            </a:r>
            <a:r>
              <a:rPr lang="zh-CN" altLang="en-US" sz="2000" b="1" dirty="0" smtClean="0">
                <a:latin typeface="Times New Roman" pitchFamily="18" charset="0"/>
                <a:cs typeface="Times New Roman" pitchFamily="18" charset="0"/>
              </a:rPr>
              <a:t>的</a:t>
            </a:r>
            <a:endParaRPr lang="en-US" altLang="zh-CN" sz="2000" b="1" dirty="0" smtClean="0">
              <a:latin typeface="Times New Roman" pitchFamily="18" charset="0"/>
              <a:cs typeface="Times New Roman" pitchFamily="18" charset="0"/>
            </a:endParaRPr>
          </a:p>
          <a:p>
            <a:r>
              <a:rPr lang="en-US" altLang="zh-CN" sz="2000" b="1" dirty="0" smtClean="0">
                <a:latin typeface="Times New Roman" pitchFamily="18" charset="0"/>
                <a:cs typeface="Times New Roman" pitchFamily="18" charset="0"/>
              </a:rPr>
              <a:t>The function of the human </a:t>
            </a:r>
            <a:r>
              <a:rPr lang="en-US" altLang="zh-CN" sz="2000" b="1" dirty="0" smtClean="0">
                <a:latin typeface="Times New Roman" pitchFamily="18" charset="0"/>
                <a:cs typeface="Times New Roman" pitchFamily="18" charset="0"/>
                <a:sym typeface="Arial" charset="0"/>
              </a:rPr>
              <a:t>cerebral hemisphere </a:t>
            </a:r>
            <a:r>
              <a:rPr lang="en-US" altLang="zh-CN" sz="2000" b="1" dirty="0" smtClean="0">
                <a:latin typeface="Times New Roman" pitchFamily="18" charset="0"/>
                <a:cs typeface="Times New Roman" pitchFamily="18" charset="0"/>
              </a:rPr>
              <a:t>is asymmetrical.</a:t>
            </a:r>
            <a:endParaRPr lang="zh-CN" altLang="en-US" sz="2000" b="1" dirty="0">
              <a:latin typeface="Times New Roman" pitchFamily="18" charset="0"/>
              <a:cs typeface="Times New Roman" pitchFamily="18" charset="0"/>
            </a:endParaRPr>
          </a:p>
          <a:p>
            <a:pPr eaLnBrk="1" hangingPunct="1">
              <a:buNone/>
            </a:pPr>
            <a:endParaRPr lang="zh-CN" altLang="zh-CN" sz="2000" b="1" dirty="0">
              <a:latin typeface="Times New Roman" pitchFamily="18" charset="0"/>
              <a:cs typeface="Times New Roman" pitchFamily="18" charset="0"/>
            </a:endParaRPr>
          </a:p>
          <a:p>
            <a:pPr eaLnBrk="1" hangingPunct="1"/>
            <a:r>
              <a:rPr lang="zh-CN" altLang="en-US" sz="2000" b="1" dirty="0">
                <a:latin typeface="Times New Roman" pitchFamily="18" charset="0"/>
                <a:cs typeface="Times New Roman" pitchFamily="18" charset="0"/>
              </a:rPr>
              <a:t>对于主要使用右手（右利者）的成年人而言，与语言有关的中枢主要集中在左侧大脑皮层。一般称左侧半球为优势半球，这种语言功能的一侧优势现象为人类所特有</a:t>
            </a:r>
            <a:r>
              <a:rPr lang="zh-CN" altLang="en-US" sz="2000" b="1" dirty="0" smtClean="0">
                <a:latin typeface="Times New Roman" pitchFamily="18" charset="0"/>
                <a:cs typeface="Times New Roman" pitchFamily="18" charset="0"/>
              </a:rPr>
              <a:t>。</a:t>
            </a:r>
            <a:endParaRPr lang="en-US" altLang="zh-CN" sz="2000" b="1" dirty="0" smtClean="0">
              <a:latin typeface="Times New Roman" pitchFamily="18" charset="0"/>
              <a:cs typeface="Times New Roman" pitchFamily="18" charset="0"/>
            </a:endParaRPr>
          </a:p>
          <a:p>
            <a:r>
              <a:rPr lang="en-US" altLang="zh-CN" sz="2000" b="1" dirty="0" smtClean="0">
                <a:latin typeface="Times New Roman" pitchFamily="18" charset="0"/>
                <a:cs typeface="Times New Roman" pitchFamily="18" charset="0"/>
              </a:rPr>
              <a:t>For adults who are right-handed, the language centers are concentrated in the left cerebral cortex. Generally speaking, the left hemisphere is called the dominant hemisphere, and this phenomenon of unilateral dominance of language function is unique to human beings.</a:t>
            </a:r>
            <a:endParaRPr lang="zh-CN" altLang="en-US" sz="2000" b="1" dirty="0">
              <a:latin typeface="Times New Roman" pitchFamily="18" charset="0"/>
              <a:cs typeface="Times New Roman"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normAutofit/>
          </a:bodyPr>
          <a:lstStyle/>
          <a:p>
            <a:pPr eaLnBrk="1" hangingPunct="1"/>
            <a:r>
              <a:rPr lang="zh-CN" altLang="en-US" sz="3200" b="1" dirty="0" smtClean="0">
                <a:latin typeface="Times New Roman" pitchFamily="18" charset="0"/>
                <a:cs typeface="Times New Roman" pitchFamily="18" charset="0"/>
              </a:rPr>
              <a:t>思考题 </a:t>
            </a:r>
            <a:r>
              <a:rPr lang="en-US" altLang="zh-CN" sz="3200" b="1" dirty="0" smtClean="0">
                <a:latin typeface="Times New Roman" pitchFamily="18" charset="0"/>
                <a:cs typeface="Times New Roman" pitchFamily="18" charset="0"/>
              </a:rPr>
              <a:t>Questions need to be thought</a:t>
            </a:r>
            <a:endParaRPr lang="zh-CN" altLang="en-US" sz="3200" b="1" dirty="0">
              <a:latin typeface="Times New Roman" pitchFamily="18" charset="0"/>
              <a:cs typeface="Times New Roman" pitchFamily="18" charset="0"/>
            </a:endParaRPr>
          </a:p>
        </p:txBody>
      </p:sp>
      <p:sp>
        <p:nvSpPr>
          <p:cNvPr id="140291" name="Rectangle 3"/>
          <p:cNvSpPr>
            <a:spLocks noGrp="1" noChangeArrowheads="1"/>
          </p:cNvSpPr>
          <p:nvPr>
            <p:ph idx="1"/>
          </p:nvPr>
        </p:nvSpPr>
        <p:spPr>
          <a:xfrm>
            <a:off x="827584" y="1772816"/>
            <a:ext cx="7992888" cy="5085184"/>
          </a:xfrm>
        </p:spPr>
        <p:txBody>
          <a:bodyPr/>
          <a:lstStyle/>
          <a:p>
            <a:r>
              <a:rPr lang="zh-CN" altLang="en-US" sz="1600" b="1" dirty="0" smtClean="0">
                <a:latin typeface="Times New Roman" pitchFamily="18" charset="0"/>
                <a:cs typeface="Times New Roman" pitchFamily="18" charset="0"/>
              </a:rPr>
              <a:t>脑的分叶及功能分区</a:t>
            </a:r>
            <a:endParaRPr lang="en-US" altLang="zh-CN" sz="1600" b="1" dirty="0" smtClean="0">
              <a:latin typeface="Times New Roman" pitchFamily="18" charset="0"/>
              <a:cs typeface="Times New Roman" pitchFamily="18" charset="0"/>
            </a:endParaRPr>
          </a:p>
          <a:p>
            <a:pPr>
              <a:buNone/>
            </a:pPr>
            <a:r>
              <a:rPr lang="en-US" altLang="zh-CN" sz="1600" b="1" dirty="0" smtClean="0">
                <a:latin typeface="Times New Roman" pitchFamily="18" charset="0"/>
                <a:cs typeface="Times New Roman" pitchFamily="18" charset="0"/>
              </a:rPr>
              <a:t>      Lobes and functional divisions of the brain</a:t>
            </a:r>
          </a:p>
          <a:p>
            <a:r>
              <a:rPr lang="zh-CN" altLang="en-US" sz="1600" b="1" dirty="0" smtClean="0">
                <a:latin typeface="+mn-ea"/>
                <a:cs typeface="Times New Roman" pitchFamily="18" charset="0"/>
              </a:rPr>
              <a:t>神经系统的感觉分析功能</a:t>
            </a:r>
            <a:endParaRPr lang="en-US" altLang="zh-CN" sz="1600" b="1" dirty="0" smtClean="0">
              <a:latin typeface="+mn-ea"/>
              <a:cs typeface="Times New Roman" pitchFamily="18" charset="0"/>
            </a:endParaRPr>
          </a:p>
          <a:p>
            <a:pPr>
              <a:buNone/>
            </a:pPr>
            <a:r>
              <a:rPr lang="en-US" altLang="zh-CN" sz="1600" b="1" dirty="0" smtClean="0">
                <a:latin typeface="Times New Roman" pitchFamily="18" charset="0"/>
                <a:ea typeface="黑体" pitchFamily="49" charset="-122"/>
                <a:cs typeface="Times New Roman" pitchFamily="18" charset="0"/>
              </a:rPr>
              <a:t>      S</a:t>
            </a:r>
            <a:r>
              <a:rPr lang="en-US" altLang="zh-CN" sz="1600" b="1" dirty="0" smtClean="0">
                <a:latin typeface="Times New Roman" pitchFamily="18" charset="0"/>
                <a:cs typeface="Times New Roman" pitchFamily="18" charset="0"/>
              </a:rPr>
              <a:t>ensory function of nervous system</a:t>
            </a:r>
            <a:r>
              <a:rPr lang="zh-CN" altLang="en-US" sz="1600" b="1" dirty="0" smtClean="0">
                <a:latin typeface="Times New Roman" pitchFamily="18" charset="0"/>
                <a:ea typeface="黑体" pitchFamily="49" charset="-122"/>
                <a:cs typeface="Times New Roman" pitchFamily="18" charset="0"/>
              </a:rPr>
              <a:t>     </a:t>
            </a:r>
          </a:p>
          <a:p>
            <a:r>
              <a:rPr lang="zh-CN" altLang="en-US" sz="1600" b="1" dirty="0" smtClean="0">
                <a:latin typeface="+mn-ea"/>
                <a:cs typeface="Times New Roman" pitchFamily="18" charset="0"/>
              </a:rPr>
              <a:t>神经系统对躯体运动的调节</a:t>
            </a:r>
            <a:endParaRPr lang="en-US" altLang="zh-CN" sz="1600" b="1" dirty="0" smtClean="0">
              <a:latin typeface="+mn-ea"/>
              <a:cs typeface="Times New Roman" pitchFamily="18" charset="0"/>
            </a:endParaRPr>
          </a:p>
          <a:p>
            <a:pPr>
              <a:buNone/>
            </a:pPr>
            <a:r>
              <a:rPr lang="en-US" altLang="zh-CN" sz="1600" b="1" dirty="0" smtClean="0">
                <a:latin typeface="Times New Roman" pitchFamily="18" charset="0"/>
                <a:cs typeface="Times New Roman" pitchFamily="18" charset="0"/>
              </a:rPr>
              <a:t>       Regulation of Somatic Movement by Nervous System</a:t>
            </a:r>
            <a:endParaRPr lang="en-US" altLang="zh-CN" sz="1600" b="1" dirty="0" smtClean="0">
              <a:latin typeface="Times New Roman" pitchFamily="18" charset="0"/>
              <a:ea typeface="黑体" pitchFamily="49" charset="-122"/>
              <a:cs typeface="Times New Roman" pitchFamily="18" charset="0"/>
            </a:endParaRPr>
          </a:p>
          <a:p>
            <a:r>
              <a:rPr lang="zh-CN" altLang="en-US" sz="1600" b="1" dirty="0" smtClean="0">
                <a:latin typeface="Times New Roman" pitchFamily="18" charset="0"/>
                <a:cs typeface="Times New Roman" pitchFamily="18" charset="0"/>
              </a:rPr>
              <a:t>锥体</a:t>
            </a:r>
            <a:r>
              <a:rPr lang="zh-CN" altLang="en-US" sz="1600" b="1" dirty="0">
                <a:latin typeface="Times New Roman" pitchFamily="18" charset="0"/>
                <a:cs typeface="Times New Roman" pitchFamily="18" charset="0"/>
              </a:rPr>
              <a:t>系和锥体外系的功能</a:t>
            </a:r>
            <a:endParaRPr lang="en-US" altLang="zh-CN" sz="1600" b="1" dirty="0">
              <a:latin typeface="Times New Roman" pitchFamily="18" charset="0"/>
              <a:cs typeface="Times New Roman" pitchFamily="18" charset="0"/>
            </a:endParaRPr>
          </a:p>
          <a:p>
            <a:pPr marL="109728" indent="0">
              <a:buNone/>
            </a:pPr>
            <a:r>
              <a:rPr lang="en-US" altLang="zh-CN" sz="1600" b="1" dirty="0" smtClean="0">
                <a:latin typeface="Times New Roman" pitchFamily="18" charset="0"/>
                <a:cs typeface="Times New Roman" pitchFamily="18" charset="0"/>
              </a:rPr>
              <a:t>    The </a:t>
            </a:r>
            <a:r>
              <a:rPr lang="en-US" altLang="zh-CN" sz="1600" b="1" dirty="0">
                <a:latin typeface="Times New Roman" pitchFamily="18" charset="0"/>
                <a:cs typeface="Times New Roman" pitchFamily="18" charset="0"/>
              </a:rPr>
              <a:t>function of </a:t>
            </a:r>
            <a:r>
              <a:rPr lang="en-US" altLang="zh-CN" sz="1600" b="1" dirty="0" smtClean="0">
                <a:latin typeface="Times New Roman" pitchFamily="18" charset="0"/>
                <a:cs typeface="Times New Roman" pitchFamily="18" charset="0"/>
              </a:rPr>
              <a:t>pyramidal </a:t>
            </a:r>
            <a:r>
              <a:rPr lang="en-US" altLang="zh-CN" sz="1600" b="1" dirty="0">
                <a:latin typeface="Times New Roman" pitchFamily="18" charset="0"/>
                <a:cs typeface="Times New Roman" pitchFamily="18" charset="0"/>
              </a:rPr>
              <a:t>system and extrapyramidal system</a:t>
            </a:r>
            <a:endParaRPr lang="zh-CN" altLang="en-US" sz="1600" b="1" dirty="0">
              <a:latin typeface="Times New Roman" pitchFamily="18" charset="0"/>
              <a:cs typeface="Times New Roman" pitchFamily="18" charset="0"/>
            </a:endParaRPr>
          </a:p>
          <a:p>
            <a:r>
              <a:rPr lang="zh-CN" altLang="en-US" sz="1600" b="1" dirty="0">
                <a:latin typeface="Times New Roman" pitchFamily="18" charset="0"/>
                <a:cs typeface="Times New Roman" pitchFamily="18" charset="0"/>
              </a:rPr>
              <a:t>特异与非特异投射系统的结构和功能</a:t>
            </a:r>
            <a:r>
              <a:rPr lang="zh-CN" altLang="en-US" sz="1600" b="1" dirty="0" smtClean="0">
                <a:latin typeface="Times New Roman" pitchFamily="18" charset="0"/>
                <a:cs typeface="Times New Roman" pitchFamily="18" charset="0"/>
              </a:rPr>
              <a:t>特点</a:t>
            </a:r>
            <a:endParaRPr lang="en-US" altLang="zh-CN" sz="1600" b="1" dirty="0" smtClean="0">
              <a:latin typeface="Times New Roman" pitchFamily="18" charset="0"/>
              <a:cs typeface="Times New Roman" pitchFamily="18" charset="0"/>
            </a:endParaRPr>
          </a:p>
          <a:p>
            <a:pPr>
              <a:buNone/>
            </a:pPr>
            <a:r>
              <a:rPr lang="en-US" altLang="zh-CN" sz="1600" b="1" dirty="0" smtClean="0">
                <a:latin typeface="Times New Roman" pitchFamily="18" charset="0"/>
                <a:cs typeface="Times New Roman" pitchFamily="18" charset="0"/>
              </a:rPr>
              <a:t>     Structural </a:t>
            </a:r>
            <a:r>
              <a:rPr lang="en-US" altLang="zh-CN" sz="1600" b="1" dirty="0">
                <a:latin typeface="Times New Roman" pitchFamily="18" charset="0"/>
                <a:cs typeface="Times New Roman" pitchFamily="18" charset="0"/>
              </a:rPr>
              <a:t>and Functional Characteristics of Specific and Non-Specific Projection </a:t>
            </a:r>
            <a:r>
              <a:rPr lang="en-US" altLang="zh-CN" sz="1600" b="1" dirty="0" smtClean="0">
                <a:latin typeface="Times New Roman" pitchFamily="18" charset="0"/>
                <a:cs typeface="Times New Roman" pitchFamily="18" charset="0"/>
              </a:rPr>
              <a:t>Systems</a:t>
            </a:r>
          </a:p>
          <a:p>
            <a:r>
              <a:rPr lang="zh-CN" altLang="en-US" sz="1600" b="1" dirty="0" smtClean="0">
                <a:latin typeface="Times New Roman" pitchFamily="18" charset="0"/>
                <a:cs typeface="Times New Roman" pitchFamily="18" charset="0"/>
              </a:rPr>
              <a:t>自主神经系统的主要功能特征</a:t>
            </a:r>
            <a:r>
              <a:rPr lang="en-US" altLang="zh-CN" sz="1600" b="1" dirty="0" smtClean="0">
                <a:latin typeface="Times New Roman" pitchFamily="18" charset="0"/>
                <a:cs typeface="Times New Roman" pitchFamily="18" charset="0"/>
              </a:rPr>
              <a:t>   </a:t>
            </a:r>
          </a:p>
          <a:p>
            <a:pPr>
              <a:buNone/>
            </a:pPr>
            <a:r>
              <a:rPr lang="en-US" altLang="zh-CN" sz="1600" b="1" dirty="0" smtClean="0">
                <a:latin typeface="Times New Roman" pitchFamily="18" charset="0"/>
                <a:cs typeface="Times New Roman" pitchFamily="18" charset="0"/>
              </a:rPr>
              <a:t>      Functional characteristics of autonomic nervous system</a:t>
            </a:r>
          </a:p>
          <a:p>
            <a:r>
              <a:rPr lang="zh-CN" altLang="en-US" sz="1600" b="1" dirty="0" smtClean="0">
                <a:latin typeface="Times New Roman" pitchFamily="18" charset="0"/>
                <a:cs typeface="Times New Roman" pitchFamily="18" charset="0"/>
              </a:rPr>
              <a:t>大脑皮质的电活动  </a:t>
            </a:r>
            <a:r>
              <a:rPr lang="en-US" altLang="zh-CN" sz="1600" b="1" dirty="0" smtClean="0">
                <a:latin typeface="Times New Roman" pitchFamily="18" charset="0"/>
                <a:cs typeface="Times New Roman" pitchFamily="18" charset="0"/>
              </a:rPr>
              <a:t>       </a:t>
            </a:r>
          </a:p>
          <a:p>
            <a:pPr>
              <a:buNone/>
            </a:pPr>
            <a:r>
              <a:rPr lang="en-US" altLang="zh-CN" sz="1600" b="1" dirty="0" smtClean="0">
                <a:latin typeface="Times New Roman" pitchFamily="18" charset="0"/>
                <a:cs typeface="Times New Roman" pitchFamily="18" charset="0"/>
              </a:rPr>
              <a:t>       Electrical activity in the cerebral cortex</a:t>
            </a:r>
          </a:p>
          <a:p>
            <a:r>
              <a:rPr lang="zh-CN" altLang="en-US" sz="1600" b="1" dirty="0" smtClean="0">
                <a:latin typeface="Times New Roman" pitchFamily="18" charset="0"/>
                <a:cs typeface="Times New Roman" pitchFamily="18" charset="0"/>
              </a:rPr>
              <a:t>大脑语言区的分布特征</a:t>
            </a:r>
            <a:endParaRPr lang="en-US" altLang="zh-CN" sz="1600" b="1" dirty="0" smtClean="0">
              <a:latin typeface="Times New Roman" pitchFamily="18" charset="0"/>
              <a:cs typeface="Times New Roman" pitchFamily="18" charset="0"/>
            </a:endParaRPr>
          </a:p>
          <a:p>
            <a:pPr>
              <a:buNone/>
            </a:pPr>
            <a:r>
              <a:rPr lang="en-US" altLang="zh-CN" sz="1600" b="1" dirty="0" smtClean="0">
                <a:latin typeface="Times New Roman" pitchFamily="18" charset="0"/>
                <a:cs typeface="Times New Roman" pitchFamily="18" charset="0"/>
              </a:rPr>
              <a:t>      The distribution and characteristic of language areas in the brain</a:t>
            </a:r>
            <a:endParaRPr lang="zh-CN" altLang="en-US" sz="16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251520" y="3501008"/>
            <a:ext cx="2304256" cy="2144177"/>
          </a:xfrm>
          <a:prstGeom prst="rect">
            <a:avLst/>
          </a:prstGeom>
          <a:solidFill>
            <a:srgbClr val="99FFCC"/>
          </a:solidFill>
          <a:ln w="9525">
            <a:noFill/>
            <a:miter lim="800000"/>
            <a:headEnd/>
            <a:tailEnd/>
          </a:ln>
        </p:spPr>
        <p:txBody>
          <a:bodyPr wrap="square">
            <a:spAutoFit/>
          </a:bodyPr>
          <a:lstStyle/>
          <a:p>
            <a:pPr algn="just">
              <a:lnSpc>
                <a:spcPts val="2000"/>
              </a:lnSpc>
            </a:pPr>
            <a:r>
              <a:rPr lang="zh-CN" altLang="en-US" sz="2000" b="1" dirty="0" smtClean="0">
                <a:latin typeface="Times New Roman" pitchFamily="18" charset="0"/>
              </a:rPr>
              <a:t>中脑</a:t>
            </a:r>
            <a:endParaRPr lang="en-US" altLang="zh-CN" sz="2000" b="1" dirty="0" smtClean="0">
              <a:latin typeface="Times New Roman" pitchFamily="18" charset="0"/>
            </a:endParaRPr>
          </a:p>
          <a:p>
            <a:pPr algn="just">
              <a:lnSpc>
                <a:spcPts val="2000"/>
              </a:lnSpc>
            </a:pPr>
            <a:r>
              <a:rPr lang="en-US" altLang="zh-CN" sz="2000" b="1" dirty="0" err="1" smtClean="0">
                <a:latin typeface="Times New Roman" pitchFamily="18" charset="0"/>
              </a:rPr>
              <a:t>Mesencephalon</a:t>
            </a:r>
            <a:r>
              <a:rPr lang="zh-CN" altLang="en-US" sz="2000" b="1" dirty="0" smtClean="0">
                <a:latin typeface="Times New Roman" pitchFamily="18" charset="0"/>
              </a:rPr>
              <a:t>  </a:t>
            </a:r>
            <a:endParaRPr lang="zh-CN" altLang="en-US" sz="2000" b="1" dirty="0">
              <a:latin typeface="Times New Roman" pitchFamily="18" charset="0"/>
            </a:endParaRPr>
          </a:p>
          <a:p>
            <a:pPr algn="just">
              <a:lnSpc>
                <a:spcPts val="2000"/>
              </a:lnSpc>
            </a:pPr>
            <a:r>
              <a:rPr lang="zh-CN" altLang="en-US" sz="2000" b="1" dirty="0" smtClean="0">
                <a:latin typeface="Times New Roman" pitchFamily="18" charset="0"/>
              </a:rPr>
              <a:t>脑桥</a:t>
            </a:r>
            <a:endParaRPr lang="en-US" altLang="zh-CN" sz="2000" b="1" dirty="0" smtClean="0">
              <a:latin typeface="Times New Roman" pitchFamily="18" charset="0"/>
            </a:endParaRPr>
          </a:p>
          <a:p>
            <a:pPr algn="just">
              <a:lnSpc>
                <a:spcPts val="2000"/>
              </a:lnSpc>
            </a:pPr>
            <a:r>
              <a:rPr lang="zh-CN" altLang="en-US" sz="2000" b="1" dirty="0" smtClean="0">
                <a:latin typeface="Times New Roman" pitchFamily="18" charset="0"/>
              </a:rPr>
              <a:t> </a:t>
            </a:r>
            <a:r>
              <a:rPr lang="en-US" altLang="zh-CN" sz="2000" b="1" dirty="0" smtClean="0">
                <a:latin typeface="Times New Roman" pitchFamily="18" charset="0"/>
                <a:ea typeface="微软雅黑" pitchFamily="34" charset="-122"/>
                <a:cs typeface="Times New Roman" pitchFamily="18" charset="0"/>
              </a:rPr>
              <a:t>Pons</a:t>
            </a:r>
            <a:endParaRPr lang="zh-CN" altLang="en-US" sz="2000" b="1" dirty="0">
              <a:latin typeface="Times New Roman" pitchFamily="18" charset="0"/>
            </a:endParaRPr>
          </a:p>
          <a:p>
            <a:pPr algn="just">
              <a:lnSpc>
                <a:spcPts val="2000"/>
              </a:lnSpc>
            </a:pPr>
            <a:r>
              <a:rPr lang="zh-CN" altLang="en-US" sz="2000" b="1" dirty="0">
                <a:latin typeface="Times New Roman" pitchFamily="18" charset="0"/>
              </a:rPr>
              <a:t>延髓 </a:t>
            </a:r>
            <a:endParaRPr lang="en-US" altLang="zh-CN" sz="2000" b="1" dirty="0" smtClean="0">
              <a:latin typeface="Times New Roman" pitchFamily="18" charset="0"/>
            </a:endParaRPr>
          </a:p>
          <a:p>
            <a:pPr algn="just">
              <a:lnSpc>
                <a:spcPts val="2000"/>
              </a:lnSpc>
            </a:pPr>
            <a:r>
              <a:rPr lang="en-US" altLang="zh-CN" sz="2000" b="1" dirty="0" smtClean="0">
                <a:latin typeface="Times New Roman" pitchFamily="18" charset="0"/>
                <a:ea typeface="微软雅黑" pitchFamily="34" charset="-122"/>
                <a:cs typeface="Times New Roman" pitchFamily="18" charset="0"/>
              </a:rPr>
              <a:t>Medulla oblongata</a:t>
            </a:r>
          </a:p>
          <a:p>
            <a:pPr algn="just">
              <a:lnSpc>
                <a:spcPts val="2000"/>
              </a:lnSpc>
            </a:pPr>
            <a:endParaRPr lang="en-US" altLang="zh-CN" sz="2000" b="1" dirty="0" smtClean="0">
              <a:latin typeface="Times New Roman" pitchFamily="18" charset="0"/>
            </a:endParaRPr>
          </a:p>
          <a:p>
            <a:pPr algn="just">
              <a:lnSpc>
                <a:spcPts val="2000"/>
              </a:lnSpc>
            </a:pPr>
            <a:r>
              <a:rPr lang="zh-CN" altLang="en-US" sz="2000" b="1" dirty="0" smtClean="0">
                <a:latin typeface="Times New Roman" pitchFamily="18" charset="0"/>
              </a:rPr>
              <a:t> </a:t>
            </a:r>
            <a:endParaRPr lang="zh-CN" altLang="en-US" sz="2000" b="1" dirty="0">
              <a:latin typeface="Times New Roman" pitchFamily="18" charset="0"/>
            </a:endParaRPr>
          </a:p>
        </p:txBody>
      </p:sp>
      <p:sp>
        <p:nvSpPr>
          <p:cNvPr id="61443" name="Rectangle 3"/>
          <p:cNvSpPr>
            <a:spLocks noChangeArrowheads="1"/>
          </p:cNvSpPr>
          <p:nvPr/>
        </p:nvSpPr>
        <p:spPr bwMode="auto">
          <a:xfrm>
            <a:off x="395536" y="692696"/>
            <a:ext cx="1383712" cy="523220"/>
          </a:xfrm>
          <a:prstGeom prst="rect">
            <a:avLst/>
          </a:prstGeom>
          <a:noFill/>
          <a:ln w="9525">
            <a:noFill/>
            <a:miter lim="800000"/>
            <a:headEnd/>
            <a:tailEnd/>
          </a:ln>
        </p:spPr>
        <p:txBody>
          <a:bodyPr wrap="none">
            <a:spAutoFit/>
          </a:bodyPr>
          <a:lstStyle/>
          <a:p>
            <a:r>
              <a:rPr lang="zh-CN" altLang="en-US" sz="2800" b="1" dirty="0">
                <a:latin typeface="Times New Roman" pitchFamily="18" charset="0"/>
              </a:rPr>
              <a:t>脑</a:t>
            </a:r>
            <a:r>
              <a:rPr lang="en-US" altLang="zh-CN" sz="2800" b="1" dirty="0">
                <a:latin typeface="Times New Roman" pitchFamily="18" charset="0"/>
              </a:rPr>
              <a:t>brain</a:t>
            </a:r>
            <a:endParaRPr lang="zh-CN" altLang="en-US" sz="2800" b="1" dirty="0">
              <a:latin typeface="Times New Roman" pitchFamily="18" charset="0"/>
            </a:endParaRPr>
          </a:p>
        </p:txBody>
      </p:sp>
      <p:sp>
        <p:nvSpPr>
          <p:cNvPr id="61444" name="Rectangle 4"/>
          <p:cNvSpPr>
            <a:spLocks noChangeArrowheads="1"/>
          </p:cNvSpPr>
          <p:nvPr/>
        </p:nvSpPr>
        <p:spPr bwMode="auto">
          <a:xfrm>
            <a:off x="683568" y="5733256"/>
            <a:ext cx="3336032" cy="461665"/>
          </a:xfrm>
          <a:prstGeom prst="rect">
            <a:avLst/>
          </a:prstGeom>
          <a:solidFill>
            <a:srgbClr val="99FFCC"/>
          </a:solidFill>
          <a:ln w="9525">
            <a:noFill/>
            <a:miter lim="800000"/>
            <a:headEnd/>
            <a:tailEnd/>
          </a:ln>
        </p:spPr>
        <p:txBody>
          <a:bodyPr wrap="square">
            <a:spAutoFit/>
          </a:bodyPr>
          <a:lstStyle/>
          <a:p>
            <a:r>
              <a:rPr lang="en-US" altLang="zh-CN" sz="2400" b="1" dirty="0" smtClean="0">
                <a:latin typeface="Times New Roman" pitchFamily="18" charset="0"/>
                <a:cs typeface="Times New Roman" pitchFamily="18" charset="0"/>
              </a:rPr>
              <a:t>cerebellum </a:t>
            </a:r>
            <a:r>
              <a:rPr lang="en-US" altLang="zh-CN" sz="2400" b="1" dirty="0" smtClean="0">
                <a:latin typeface="+mn-ea"/>
              </a:rPr>
              <a:t>     </a:t>
            </a:r>
            <a:r>
              <a:rPr lang="zh-CN" altLang="en-US" sz="2400" b="1" dirty="0" smtClean="0">
                <a:latin typeface="Times New Roman" pitchFamily="18" charset="0"/>
              </a:rPr>
              <a:t>小脑</a:t>
            </a:r>
            <a:endParaRPr lang="zh-CN" altLang="zh-CN" sz="2400" b="1" dirty="0">
              <a:latin typeface="+mn-ea"/>
            </a:endParaRPr>
          </a:p>
        </p:txBody>
      </p:sp>
      <p:sp>
        <p:nvSpPr>
          <p:cNvPr id="61445" name="Rectangle 5"/>
          <p:cNvSpPr>
            <a:spLocks noChangeArrowheads="1"/>
          </p:cNvSpPr>
          <p:nvPr/>
        </p:nvSpPr>
        <p:spPr bwMode="auto">
          <a:xfrm>
            <a:off x="2771800" y="3789040"/>
            <a:ext cx="1584176" cy="830997"/>
          </a:xfrm>
          <a:prstGeom prst="rect">
            <a:avLst/>
          </a:prstGeom>
          <a:solidFill>
            <a:srgbClr val="99FFCC"/>
          </a:solidFill>
          <a:ln w="9525">
            <a:noFill/>
            <a:miter lim="800000"/>
            <a:headEnd/>
            <a:tailEnd/>
          </a:ln>
        </p:spPr>
        <p:txBody>
          <a:bodyPr wrap="square">
            <a:spAutoFit/>
          </a:bodyPr>
          <a:lstStyle/>
          <a:p>
            <a:r>
              <a:rPr lang="zh-CN" altLang="en-US" sz="2400" b="1" dirty="0">
                <a:latin typeface="Times New Roman" pitchFamily="18" charset="0"/>
              </a:rPr>
              <a:t>   脑干</a:t>
            </a:r>
            <a:endParaRPr lang="en-US" altLang="zh-CN" sz="2400" b="1" dirty="0">
              <a:latin typeface="Times New Roman" pitchFamily="18" charset="0"/>
            </a:endParaRPr>
          </a:p>
          <a:p>
            <a:r>
              <a:rPr lang="en-US" altLang="zh-CN" sz="2400" b="1" dirty="0">
                <a:latin typeface="Times New Roman" pitchFamily="18" charset="0"/>
              </a:rPr>
              <a:t> </a:t>
            </a:r>
            <a:r>
              <a:rPr lang="en-US" altLang="zh-CN" sz="2000" b="1" dirty="0" smtClean="0">
                <a:latin typeface="Times New Roman" pitchFamily="18" charset="0"/>
                <a:cs typeface="Times New Roman" pitchFamily="18" charset="0"/>
              </a:rPr>
              <a:t>Brain stem</a:t>
            </a:r>
            <a:endParaRPr lang="zh-CN" altLang="en-US" sz="2000" b="1" dirty="0">
              <a:latin typeface="Times New Roman" pitchFamily="18" charset="0"/>
              <a:cs typeface="Times New Roman" pitchFamily="18" charset="0"/>
            </a:endParaRPr>
          </a:p>
        </p:txBody>
      </p:sp>
      <p:sp>
        <p:nvSpPr>
          <p:cNvPr id="61446" name="AutoShape 6"/>
          <p:cNvSpPr>
            <a:spLocks/>
          </p:cNvSpPr>
          <p:nvPr/>
        </p:nvSpPr>
        <p:spPr bwMode="auto">
          <a:xfrm>
            <a:off x="2483768" y="3573016"/>
            <a:ext cx="228600" cy="1295400"/>
          </a:xfrm>
          <a:prstGeom prst="rightBrace">
            <a:avLst>
              <a:gd name="adj1" fmla="val 47144"/>
              <a:gd name="adj2" fmla="val 50000"/>
            </a:avLst>
          </a:prstGeom>
          <a:noFill/>
          <a:ln w="28575">
            <a:solidFill>
              <a:schemeClr val="accent2"/>
            </a:solidFill>
            <a:round/>
            <a:headEnd/>
            <a:tailEnd/>
          </a:ln>
        </p:spPr>
        <p:txBody>
          <a:bodyPr wrap="none" anchor="ctr"/>
          <a:lstStyle/>
          <a:p>
            <a:pPr algn="ctr"/>
            <a:endParaRPr lang="zh-CN" altLang="zh-CN" sz="2400">
              <a:latin typeface="Times New Roman" pitchFamily="18" charset="0"/>
            </a:endParaRPr>
          </a:p>
        </p:txBody>
      </p:sp>
      <p:pic>
        <p:nvPicPr>
          <p:cNvPr id="61447" name="Picture 7" descr="159s"/>
          <p:cNvPicPr>
            <a:picLocks noChangeAspect="1" noChangeArrowheads="1"/>
          </p:cNvPicPr>
          <p:nvPr/>
        </p:nvPicPr>
        <p:blipFill>
          <a:blip r:embed="rId2" cstate="print">
            <a:lum contrast="30000"/>
          </a:blip>
          <a:srcRect b="7654"/>
          <a:stretch>
            <a:fillRect/>
          </a:stretch>
        </p:blipFill>
        <p:spPr bwMode="auto">
          <a:xfrm>
            <a:off x="4552513" y="108602"/>
            <a:ext cx="4123944" cy="3109860"/>
          </a:xfrm>
          <a:prstGeom prst="rect">
            <a:avLst/>
          </a:prstGeom>
          <a:noFill/>
          <a:ln w="9525">
            <a:solidFill>
              <a:schemeClr val="accent1"/>
            </a:solidFill>
            <a:miter lim="800000"/>
            <a:headEnd/>
            <a:tailEnd/>
          </a:ln>
        </p:spPr>
      </p:pic>
      <p:pic>
        <p:nvPicPr>
          <p:cNvPr id="61448" name="Picture 8" descr="144s"/>
          <p:cNvPicPr>
            <a:picLocks noChangeAspect="1" noChangeArrowheads="1"/>
          </p:cNvPicPr>
          <p:nvPr/>
        </p:nvPicPr>
        <p:blipFill>
          <a:blip r:embed="rId3" cstate="print">
            <a:lum contrast="24000"/>
          </a:blip>
          <a:srcRect/>
          <a:stretch>
            <a:fillRect/>
          </a:stretch>
        </p:blipFill>
        <p:spPr bwMode="auto">
          <a:xfrm>
            <a:off x="4737058" y="4005064"/>
            <a:ext cx="4157705" cy="2736304"/>
          </a:xfrm>
          <a:prstGeom prst="rect">
            <a:avLst/>
          </a:prstGeom>
          <a:noFill/>
          <a:ln w="9525">
            <a:solidFill>
              <a:schemeClr val="accent1"/>
            </a:solidFill>
            <a:miter lim="800000"/>
            <a:headEnd/>
            <a:tailEnd/>
          </a:ln>
        </p:spPr>
      </p:pic>
      <p:sp>
        <p:nvSpPr>
          <p:cNvPr id="61449" name="Rectangle 9"/>
          <p:cNvSpPr>
            <a:spLocks noChangeArrowheads="1"/>
          </p:cNvSpPr>
          <p:nvPr/>
        </p:nvSpPr>
        <p:spPr bwMode="auto">
          <a:xfrm>
            <a:off x="2771800" y="2155503"/>
            <a:ext cx="1447800" cy="769441"/>
          </a:xfrm>
          <a:prstGeom prst="rect">
            <a:avLst/>
          </a:prstGeom>
          <a:solidFill>
            <a:srgbClr val="99FFCC"/>
          </a:solidFill>
          <a:ln w="9525">
            <a:noFill/>
            <a:miter lim="800000"/>
            <a:headEnd/>
            <a:tailEnd/>
          </a:ln>
        </p:spPr>
        <p:txBody>
          <a:bodyPr wrap="square">
            <a:spAutoFit/>
          </a:bodyPr>
          <a:lstStyle/>
          <a:p>
            <a:r>
              <a:rPr lang="zh-CN" altLang="en-US" sz="2400" b="1" dirty="0">
                <a:latin typeface="Times New Roman" pitchFamily="18" charset="0"/>
              </a:rPr>
              <a:t>   </a:t>
            </a:r>
            <a:r>
              <a:rPr lang="zh-CN" altLang="en-US" sz="2400" b="1" dirty="0" smtClean="0">
                <a:latin typeface="Times New Roman" pitchFamily="18" charset="0"/>
              </a:rPr>
              <a:t>大脑</a:t>
            </a:r>
            <a:r>
              <a:rPr lang="en-US" altLang="zh-CN" sz="2000" b="1" dirty="0" smtClean="0">
                <a:latin typeface="Times New Roman" pitchFamily="18" charset="0"/>
              </a:rPr>
              <a:t>Cerebrum</a:t>
            </a:r>
            <a:endParaRPr lang="zh-CN" altLang="en-US" sz="2000" b="1" dirty="0">
              <a:latin typeface="Times New Roman" pitchFamily="18" charset="0"/>
            </a:endParaRPr>
          </a:p>
        </p:txBody>
      </p:sp>
      <p:sp>
        <p:nvSpPr>
          <p:cNvPr id="61450" name="Rectangle 10"/>
          <p:cNvSpPr>
            <a:spLocks noChangeArrowheads="1"/>
          </p:cNvSpPr>
          <p:nvPr/>
        </p:nvSpPr>
        <p:spPr bwMode="auto">
          <a:xfrm>
            <a:off x="251520" y="1844824"/>
            <a:ext cx="2114872" cy="1579920"/>
          </a:xfrm>
          <a:prstGeom prst="rect">
            <a:avLst/>
          </a:prstGeom>
          <a:solidFill>
            <a:srgbClr val="99FFCC"/>
          </a:solidFill>
          <a:ln w="9525">
            <a:noFill/>
            <a:miter lim="800000"/>
            <a:headEnd/>
            <a:tailEnd/>
          </a:ln>
        </p:spPr>
        <p:txBody>
          <a:bodyPr wrap="square">
            <a:spAutoFit/>
          </a:bodyPr>
          <a:lstStyle/>
          <a:p>
            <a:pPr>
              <a:lnSpc>
                <a:spcPts val="2000"/>
              </a:lnSpc>
              <a:spcBef>
                <a:spcPct val="50000"/>
              </a:spcBef>
            </a:pPr>
            <a:r>
              <a:rPr lang="zh-CN" altLang="en-US" sz="2000" b="1" dirty="0" smtClean="0">
                <a:latin typeface="Times New Roman" pitchFamily="18" charset="0"/>
              </a:rPr>
              <a:t>端脑</a:t>
            </a:r>
            <a:endParaRPr lang="en-US" altLang="zh-CN" sz="2000" b="1" dirty="0" smtClean="0">
              <a:latin typeface="Times New Roman" pitchFamily="18" charset="0"/>
            </a:endParaRPr>
          </a:p>
          <a:p>
            <a:pPr>
              <a:lnSpc>
                <a:spcPts val="2000"/>
              </a:lnSpc>
              <a:spcBef>
                <a:spcPct val="50000"/>
              </a:spcBef>
            </a:pPr>
            <a:r>
              <a:rPr lang="en-US" altLang="zh-CN" sz="2000" b="1" dirty="0" err="1" smtClean="0">
                <a:latin typeface="Times New Roman" pitchFamily="18" charset="0"/>
                <a:ea typeface="微软雅黑" pitchFamily="34" charset="-122"/>
                <a:cs typeface="Times New Roman" pitchFamily="18" charset="0"/>
              </a:rPr>
              <a:t>Telencephalon</a:t>
            </a:r>
            <a:endParaRPr lang="zh-CN" altLang="en-US" sz="2000" b="1" dirty="0">
              <a:latin typeface="Times New Roman" pitchFamily="18" charset="0"/>
              <a:cs typeface="Times New Roman" pitchFamily="18" charset="0"/>
            </a:endParaRPr>
          </a:p>
          <a:p>
            <a:pPr>
              <a:lnSpc>
                <a:spcPts val="2000"/>
              </a:lnSpc>
              <a:spcBef>
                <a:spcPct val="50000"/>
              </a:spcBef>
            </a:pPr>
            <a:r>
              <a:rPr lang="zh-CN" altLang="en-US" sz="2000" b="1" dirty="0" smtClean="0">
                <a:latin typeface="Times New Roman" pitchFamily="18" charset="0"/>
              </a:rPr>
              <a:t>间脑</a:t>
            </a:r>
            <a:endParaRPr lang="en-US" altLang="zh-CN" sz="2000" b="1" dirty="0" smtClean="0">
              <a:latin typeface="Times New Roman" pitchFamily="18" charset="0"/>
            </a:endParaRPr>
          </a:p>
          <a:p>
            <a:pPr>
              <a:lnSpc>
                <a:spcPts val="2000"/>
              </a:lnSpc>
              <a:spcBef>
                <a:spcPct val="50000"/>
              </a:spcBef>
            </a:pPr>
            <a:r>
              <a:rPr lang="en-US" altLang="zh-CN" sz="2000" b="1" dirty="0" smtClean="0">
                <a:latin typeface="Times New Roman" pitchFamily="18" charset="0"/>
                <a:ea typeface="微软雅黑" pitchFamily="34" charset="-122"/>
                <a:cs typeface="Times New Roman" pitchFamily="18" charset="0"/>
              </a:rPr>
              <a:t>Diencephalon</a:t>
            </a:r>
            <a:endParaRPr lang="zh-CN" altLang="en-US" sz="2000" b="1" dirty="0">
              <a:latin typeface="Times New Roman" pitchFamily="18" charset="0"/>
            </a:endParaRPr>
          </a:p>
        </p:txBody>
      </p:sp>
      <p:sp>
        <p:nvSpPr>
          <p:cNvPr id="61451" name="AutoShape 11"/>
          <p:cNvSpPr>
            <a:spLocks/>
          </p:cNvSpPr>
          <p:nvPr/>
        </p:nvSpPr>
        <p:spPr bwMode="auto">
          <a:xfrm>
            <a:off x="2483768" y="1905000"/>
            <a:ext cx="183232" cy="1307976"/>
          </a:xfrm>
          <a:prstGeom prst="rightBrace">
            <a:avLst>
              <a:gd name="adj1" fmla="val 45757"/>
              <a:gd name="adj2" fmla="val 50000"/>
            </a:avLst>
          </a:prstGeom>
          <a:noFill/>
          <a:ln w="28575">
            <a:solidFill>
              <a:schemeClr val="accent2"/>
            </a:solidFill>
            <a:round/>
            <a:headEnd/>
            <a:tailEnd/>
          </a:ln>
        </p:spPr>
        <p:txBody>
          <a:bodyPr wrap="none" anchor="ctr"/>
          <a:lstStyle/>
          <a:p>
            <a:pPr algn="ctr"/>
            <a:endParaRPr lang="zh-CN" altLang="zh-CN" sz="2400">
              <a:latin typeface="Times New Roman" pitchFamily="18" charset="0"/>
            </a:endParaRPr>
          </a:p>
        </p:txBody>
      </p:sp>
      <p:sp>
        <p:nvSpPr>
          <p:cNvPr id="12" name="Rectangle 4"/>
          <p:cNvSpPr>
            <a:spLocks noChangeArrowheads="1"/>
          </p:cNvSpPr>
          <p:nvPr/>
        </p:nvSpPr>
        <p:spPr bwMode="auto">
          <a:xfrm>
            <a:off x="5292080" y="6309320"/>
            <a:ext cx="3336032" cy="523220"/>
          </a:xfrm>
          <a:prstGeom prst="rect">
            <a:avLst/>
          </a:prstGeom>
          <a:solidFill>
            <a:srgbClr val="99FFCC"/>
          </a:solidFill>
          <a:ln w="9525">
            <a:noFill/>
            <a:miter lim="800000"/>
            <a:headEnd/>
            <a:tailEnd/>
          </a:ln>
        </p:spPr>
        <p:txBody>
          <a:bodyPr wrap="square">
            <a:spAutoFit/>
          </a:bodyPr>
          <a:lstStyle/>
          <a:p>
            <a:pPr algn="ctr"/>
            <a:r>
              <a:rPr lang="zh-CN" altLang="en-US" sz="1400" b="1" dirty="0" smtClean="0">
                <a:latin typeface="Times New Roman" pitchFamily="18" charset="0"/>
                <a:cs typeface="Times New Roman" pitchFamily="18" charset="0"/>
              </a:rPr>
              <a:t>脑干腹侧面</a:t>
            </a:r>
            <a:endParaRPr lang="en-US" altLang="zh-CN" sz="1400" b="1" dirty="0" smtClean="0">
              <a:latin typeface="Times New Roman" pitchFamily="18" charset="0"/>
              <a:cs typeface="Times New Roman" pitchFamily="18" charset="0"/>
            </a:endParaRPr>
          </a:p>
          <a:p>
            <a:pPr algn="ctr"/>
            <a:r>
              <a:rPr lang="en-US" altLang="zh-CN" sz="1400" b="1" dirty="0" smtClean="0">
                <a:latin typeface="Times New Roman" pitchFamily="18" charset="0"/>
                <a:cs typeface="Times New Roman" pitchFamily="18" charset="0"/>
              </a:rPr>
              <a:t>Ventral aspect of the brain stem</a:t>
            </a:r>
            <a:endParaRPr lang="zh-CN" altLang="zh-CN" sz="1400" b="1" dirty="0">
              <a:latin typeface="Times New Roman" pitchFamily="18" charset="0"/>
              <a:cs typeface="Times New Roman" pitchFamily="18" charset="0"/>
            </a:endParaRPr>
          </a:p>
        </p:txBody>
      </p:sp>
      <p:sp>
        <p:nvSpPr>
          <p:cNvPr id="13" name="Rectangle 4"/>
          <p:cNvSpPr>
            <a:spLocks noChangeArrowheads="1"/>
          </p:cNvSpPr>
          <p:nvPr/>
        </p:nvSpPr>
        <p:spPr bwMode="auto">
          <a:xfrm>
            <a:off x="5004048" y="3121804"/>
            <a:ext cx="3336032" cy="523220"/>
          </a:xfrm>
          <a:prstGeom prst="rect">
            <a:avLst/>
          </a:prstGeom>
          <a:solidFill>
            <a:srgbClr val="99FFCC"/>
          </a:solidFill>
          <a:ln w="9525">
            <a:noFill/>
            <a:miter lim="800000"/>
            <a:headEnd/>
            <a:tailEnd/>
          </a:ln>
        </p:spPr>
        <p:txBody>
          <a:bodyPr wrap="square">
            <a:spAutoFit/>
          </a:bodyPr>
          <a:lstStyle/>
          <a:p>
            <a:pPr algn="ctr"/>
            <a:r>
              <a:rPr lang="zh-CN" altLang="en-US" sz="1400" b="1" dirty="0" smtClean="0">
                <a:latin typeface="Times New Roman" pitchFamily="18" charset="0"/>
                <a:cs typeface="Times New Roman" pitchFamily="18" charset="0"/>
              </a:rPr>
              <a:t>大脑底面观</a:t>
            </a:r>
            <a:endParaRPr lang="en-US" altLang="zh-CN" sz="1400" b="1" dirty="0" smtClean="0">
              <a:latin typeface="Times New Roman" pitchFamily="18" charset="0"/>
              <a:cs typeface="Times New Roman" pitchFamily="18" charset="0"/>
            </a:endParaRPr>
          </a:p>
          <a:p>
            <a:pPr algn="ctr"/>
            <a:r>
              <a:rPr lang="en-US" altLang="zh-CN" sz="1400" b="1" dirty="0" smtClean="0">
                <a:latin typeface="Times New Roman" pitchFamily="18" charset="0"/>
                <a:cs typeface="Times New Roman" pitchFamily="18" charset="0"/>
              </a:rPr>
              <a:t> Bottom aspect of the brain</a:t>
            </a:r>
            <a:endParaRPr lang="zh-CN" altLang="zh-CN" sz="1400" b="1" dirty="0">
              <a:latin typeface="Times New Roman" pitchFamily="18" charset="0"/>
              <a:cs typeface="Times New Roman" pitchFamily="18" charset="0"/>
            </a:endParaRPr>
          </a:p>
        </p:txBody>
      </p:sp>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144x"/>
          <p:cNvPicPr>
            <a:picLocks noChangeAspect="1" noChangeArrowheads="1"/>
          </p:cNvPicPr>
          <p:nvPr/>
        </p:nvPicPr>
        <p:blipFill>
          <a:blip r:embed="rId2" cstate="print">
            <a:lum contrast="24000"/>
          </a:blip>
          <a:srcRect/>
          <a:stretch>
            <a:fillRect/>
          </a:stretch>
        </p:blipFill>
        <p:spPr bwMode="auto">
          <a:xfrm>
            <a:off x="0" y="838200"/>
            <a:ext cx="5715000" cy="4157663"/>
          </a:xfrm>
          <a:prstGeom prst="rect">
            <a:avLst/>
          </a:prstGeom>
          <a:noFill/>
          <a:ln w="9525">
            <a:noFill/>
            <a:miter lim="800000"/>
            <a:headEnd/>
            <a:tailEnd/>
          </a:ln>
        </p:spPr>
      </p:pic>
      <p:pic>
        <p:nvPicPr>
          <p:cNvPr id="62467" name="Picture 3" descr="a280"/>
          <p:cNvPicPr>
            <a:picLocks noChangeAspect="1" noChangeArrowheads="1"/>
          </p:cNvPicPr>
          <p:nvPr/>
        </p:nvPicPr>
        <p:blipFill>
          <a:blip r:embed="rId3" cstate="print">
            <a:lum contrast="42000"/>
          </a:blip>
          <a:srcRect r="6154"/>
          <a:stretch>
            <a:fillRect/>
          </a:stretch>
        </p:blipFill>
        <p:spPr bwMode="auto">
          <a:xfrm>
            <a:off x="4191000" y="838200"/>
            <a:ext cx="4648200" cy="4160838"/>
          </a:xfrm>
          <a:prstGeom prst="rect">
            <a:avLst/>
          </a:prstGeom>
          <a:noFill/>
          <a:ln w="9525">
            <a:noFill/>
            <a:miter lim="800000"/>
            <a:headEnd/>
            <a:tailEnd/>
          </a:ln>
        </p:spPr>
      </p:pic>
      <p:sp>
        <p:nvSpPr>
          <p:cNvPr id="4" name="Rectangle 4"/>
          <p:cNvSpPr>
            <a:spLocks noChangeArrowheads="1"/>
          </p:cNvSpPr>
          <p:nvPr/>
        </p:nvSpPr>
        <p:spPr bwMode="auto">
          <a:xfrm>
            <a:off x="5004048" y="4797152"/>
            <a:ext cx="3336032" cy="523220"/>
          </a:xfrm>
          <a:prstGeom prst="rect">
            <a:avLst/>
          </a:prstGeom>
          <a:solidFill>
            <a:srgbClr val="99FFCC"/>
          </a:solidFill>
          <a:ln w="9525">
            <a:noFill/>
            <a:miter lim="800000"/>
            <a:headEnd/>
            <a:tailEnd/>
          </a:ln>
        </p:spPr>
        <p:txBody>
          <a:bodyPr wrap="square">
            <a:spAutoFit/>
          </a:bodyPr>
          <a:lstStyle/>
          <a:p>
            <a:pPr algn="ctr"/>
            <a:r>
              <a:rPr lang="zh-CN" altLang="en-US" sz="1400" b="1" dirty="0" smtClean="0">
                <a:latin typeface="Times New Roman" pitchFamily="18" charset="0"/>
                <a:cs typeface="Times New Roman" pitchFamily="18" charset="0"/>
              </a:rPr>
              <a:t>大脑侧面观</a:t>
            </a:r>
            <a:endParaRPr lang="en-US" altLang="zh-CN" sz="1400" b="1" dirty="0" smtClean="0">
              <a:latin typeface="Times New Roman" pitchFamily="18" charset="0"/>
              <a:cs typeface="Times New Roman" pitchFamily="18" charset="0"/>
            </a:endParaRPr>
          </a:p>
          <a:p>
            <a:pPr algn="ctr"/>
            <a:r>
              <a:rPr lang="en-US" altLang="zh-CN" sz="1400" b="1" dirty="0" smtClean="0">
                <a:latin typeface="Times New Roman" pitchFamily="18" charset="0"/>
                <a:cs typeface="Times New Roman" pitchFamily="18" charset="0"/>
              </a:rPr>
              <a:t> Lateral view of the brain</a:t>
            </a:r>
            <a:endParaRPr lang="zh-CN" altLang="zh-CN" sz="1400" b="1" dirty="0">
              <a:latin typeface="Times New Roman" pitchFamily="18" charset="0"/>
              <a:cs typeface="Times New Roman" pitchFamily="18" charset="0"/>
            </a:endParaRPr>
          </a:p>
        </p:txBody>
      </p:sp>
      <p:sp>
        <p:nvSpPr>
          <p:cNvPr id="5" name="Rectangle 4"/>
          <p:cNvSpPr>
            <a:spLocks noChangeArrowheads="1"/>
          </p:cNvSpPr>
          <p:nvPr/>
        </p:nvSpPr>
        <p:spPr bwMode="auto">
          <a:xfrm>
            <a:off x="1115616" y="4849996"/>
            <a:ext cx="3336032" cy="523220"/>
          </a:xfrm>
          <a:prstGeom prst="rect">
            <a:avLst/>
          </a:prstGeom>
          <a:solidFill>
            <a:srgbClr val="99FFCC"/>
          </a:solidFill>
          <a:ln w="9525">
            <a:noFill/>
            <a:miter lim="800000"/>
            <a:headEnd/>
            <a:tailEnd/>
          </a:ln>
        </p:spPr>
        <p:txBody>
          <a:bodyPr wrap="square">
            <a:spAutoFit/>
          </a:bodyPr>
          <a:lstStyle/>
          <a:p>
            <a:pPr algn="ctr"/>
            <a:r>
              <a:rPr lang="zh-CN" altLang="en-US" sz="1400" b="1" dirty="0" smtClean="0">
                <a:latin typeface="Times New Roman" pitchFamily="18" charset="0"/>
                <a:cs typeface="Times New Roman" pitchFamily="18" charset="0"/>
              </a:rPr>
              <a:t>脑干背侧面</a:t>
            </a:r>
            <a:endParaRPr lang="en-US" altLang="zh-CN" sz="1400" b="1" dirty="0" smtClean="0">
              <a:latin typeface="Times New Roman" pitchFamily="18" charset="0"/>
              <a:cs typeface="Times New Roman" pitchFamily="18" charset="0"/>
            </a:endParaRPr>
          </a:p>
          <a:p>
            <a:pPr algn="ctr"/>
            <a:r>
              <a:rPr lang="en-US" altLang="zh-CN" sz="1400" b="1" dirty="0" smtClean="0">
                <a:latin typeface="Times New Roman" pitchFamily="18" charset="0"/>
                <a:cs typeface="Times New Roman" pitchFamily="18" charset="0"/>
              </a:rPr>
              <a:t>Dorsal aspect of the brain stem</a:t>
            </a:r>
            <a:endParaRPr lang="zh-CN" altLang="zh-CN" sz="1400" b="1" dirty="0">
              <a:latin typeface="Times New Roman" pitchFamily="18" charset="0"/>
              <a:cs typeface="Times New Roman" pitchFamily="18" charset="0"/>
            </a:endParaRPr>
          </a:p>
        </p:txBody>
      </p:sp>
    </p:spTree>
  </p:cSld>
  <p:clrMapOvr>
    <a:masterClrMapping/>
  </p:clrMapOvr>
  <p:transition>
    <p:random/>
  </p:transition>
</p:sld>
</file>

<file path=ppt/theme/theme1.xml><?xml version="1.0" encoding="utf-8"?>
<a:theme xmlns:a="http://schemas.openxmlformats.org/drawingml/2006/main" name="模板">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模板</Template>
  <TotalTime>954</TotalTime>
  <Pages>0</Pages>
  <Words>3767</Words>
  <Characters>0</Characters>
  <Application>Microsoft Office PowerPoint</Application>
  <DocSecurity>0</DocSecurity>
  <PresentationFormat>全屏显示(4:3)</PresentationFormat>
  <Lines>0</Lines>
  <Paragraphs>569</Paragraphs>
  <Slides>73</Slides>
  <Notes>6</Notes>
  <HiddenSlides>0</HiddenSlides>
  <MMClips>0</MMClips>
  <ScaleCrop>false</ScaleCrop>
  <HeadingPairs>
    <vt:vector size="6" baseType="variant">
      <vt:variant>
        <vt:lpstr>主题</vt:lpstr>
      </vt:variant>
      <vt:variant>
        <vt:i4>1</vt:i4>
      </vt:variant>
      <vt:variant>
        <vt:lpstr>嵌入 OLE 服务器</vt:lpstr>
      </vt:variant>
      <vt:variant>
        <vt:i4>0</vt:i4>
      </vt:variant>
      <vt:variant>
        <vt:lpstr>幻灯片标题</vt:lpstr>
      </vt:variant>
      <vt:variant>
        <vt:i4>73</vt:i4>
      </vt:variant>
    </vt:vector>
  </HeadingPairs>
  <TitlesOfParts>
    <vt:vector size="74" baseType="lpstr">
      <vt:lpstr>模板</vt:lpstr>
      <vt:lpstr>第三章  脑科学基础知识</vt:lpstr>
      <vt:lpstr>内容提要</vt:lpstr>
      <vt:lpstr>幻灯片 3</vt:lpstr>
      <vt:lpstr>幻灯片 4</vt:lpstr>
      <vt:lpstr>幻灯片 5</vt:lpstr>
      <vt:lpstr>   一、 中枢神经系统      Central Nervous System</vt:lpstr>
      <vt:lpstr>脑 Brain</vt:lpstr>
      <vt:lpstr>幻灯片 8</vt:lpstr>
      <vt:lpstr>幻灯片 9</vt:lpstr>
      <vt:lpstr>幻灯片 10</vt:lpstr>
      <vt:lpstr>  分叶 Lobulation</vt:lpstr>
      <vt:lpstr>岛  叶</vt:lpstr>
      <vt:lpstr>脑回</vt:lpstr>
      <vt:lpstr>幻灯片 14</vt:lpstr>
      <vt:lpstr>底面</vt:lpstr>
      <vt:lpstr>边缘叶</vt:lpstr>
      <vt:lpstr>大脑皮层的功能分区 Functional zone of cerebral cortex</vt:lpstr>
      <vt:lpstr>幻灯片 18</vt:lpstr>
      <vt:lpstr>幻灯片 19</vt:lpstr>
      <vt:lpstr>幻灯片 20</vt:lpstr>
      <vt:lpstr>幻灯片 21</vt:lpstr>
      <vt:lpstr>幻灯片 22</vt:lpstr>
      <vt:lpstr>大脑半球的髓质Medulla of cerebral hemisphere</vt:lpstr>
      <vt:lpstr>脑室和脑脊液 Ventricle and cerebrospinal fluid</vt:lpstr>
      <vt:lpstr>侧脑室Lateral ventricle</vt:lpstr>
      <vt:lpstr>Struc</vt:lpstr>
      <vt:lpstr>幻灯片 27</vt:lpstr>
      <vt:lpstr>幻灯片 28</vt:lpstr>
      <vt:lpstr>幻灯片 29</vt:lpstr>
      <vt:lpstr>幻灯片 30</vt:lpstr>
      <vt:lpstr>Struc</vt:lpstr>
      <vt:lpstr>二、周围神经系统         Peripherial Nervous System   1. 脑神经  Cranial nerve</vt:lpstr>
      <vt:lpstr>幻灯片 33</vt:lpstr>
      <vt:lpstr>幻灯片 34</vt:lpstr>
      <vt:lpstr>2. 脊神经 Spinal nerve</vt:lpstr>
      <vt:lpstr>幻灯片 36</vt:lpstr>
      <vt:lpstr>幻灯片 37</vt:lpstr>
      <vt:lpstr>自主神经系统的结构特征 Structural characteristics of Autonomic Nervous System</vt:lpstr>
      <vt:lpstr>四、神经系统的传导通路 Conduction pathway of nervous system</vt:lpstr>
      <vt:lpstr>幻灯片 40</vt:lpstr>
      <vt:lpstr>Struc</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四、痛觉 Pain sense</vt:lpstr>
      <vt:lpstr>第三节  神经系统对躯体运动的调节 Regulation of Somatic Movement by Nervous System</vt:lpstr>
      <vt:lpstr>一、脊髓对躯体运动的调节 Motor Control by Spinal Cord</vt:lpstr>
      <vt:lpstr>幻灯片 55</vt:lpstr>
      <vt:lpstr>脊髓反射的几种类型 Several types of spinal reflexes</vt:lpstr>
      <vt:lpstr>二、脑干对躯体运动的调节        Somatic Motion Regulation of Brainstem </vt:lpstr>
      <vt:lpstr>幻灯片 58</vt:lpstr>
      <vt:lpstr>三、大脑皮质的运动调节功能     Motor regulation function of cerebral cortex</vt:lpstr>
      <vt:lpstr>幻灯片 60</vt:lpstr>
      <vt:lpstr>基底神经节的运动调节功能  Motor regulation of basal nucleus</vt:lpstr>
      <vt:lpstr>四、小脑的运动调节功能 Motor regulation of cerebellum</vt:lpstr>
      <vt:lpstr>五、 自主神经系统对内脏活动的调节 Regulation of autonomic nervous system on visceral activity</vt:lpstr>
      <vt:lpstr>幻灯片 64</vt:lpstr>
      <vt:lpstr>2、各级中枢对内脏活动的调节        Regulation of visceral activity in central nervous system</vt:lpstr>
      <vt:lpstr>幻灯片 66</vt:lpstr>
      <vt:lpstr>幻灯片 67</vt:lpstr>
      <vt:lpstr>幻灯片 68</vt:lpstr>
      <vt:lpstr>幻灯片 69</vt:lpstr>
      <vt:lpstr>二、觉醒与睡眠 Waking and Sleep</vt:lpstr>
      <vt:lpstr>幻灯片 71</vt:lpstr>
      <vt:lpstr>三、大脑半球的不对称和语言优势半球 Asymmetry in the cerebral hemisphere and language dominance hemisphere</vt:lpstr>
      <vt:lpstr>思考题 Questions need to be thought</vt:lpstr>
    </vt:vector>
  </TitlesOfParts>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第三章  脑科学基础知识</dc:title>
  <dc:creator>lenovo</dc:creator>
  <cp:lastModifiedBy>lenovo</cp:lastModifiedBy>
  <cp:revision>40</cp:revision>
  <dcterms:created xsi:type="dcterms:W3CDTF">2019-11-08T08:51:09Z</dcterms:created>
  <dcterms:modified xsi:type="dcterms:W3CDTF">2021-10-26T12:59:46Z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2052-10.1.0.6065</vt:lpwstr>
  </property>
</Properties>
</file>